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1" r:id="rId1"/>
  </p:sldMasterIdLst>
  <p:notesMasterIdLst>
    <p:notesMasterId r:id="rId33"/>
  </p:notesMasterIdLst>
  <p:sldIdLst>
    <p:sldId id="256" r:id="rId2"/>
    <p:sldId id="263" r:id="rId3"/>
    <p:sldId id="269" r:id="rId4"/>
    <p:sldId id="297" r:id="rId5"/>
    <p:sldId id="267" r:id="rId6"/>
    <p:sldId id="261" r:id="rId7"/>
    <p:sldId id="273" r:id="rId8"/>
    <p:sldId id="275" r:id="rId9"/>
    <p:sldId id="277" r:id="rId10"/>
    <p:sldId id="274" r:id="rId11"/>
    <p:sldId id="276" r:id="rId12"/>
    <p:sldId id="25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57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EB6BA"/>
    <a:srgbClr val="729FBA"/>
    <a:srgbClr val="24B3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1280" autoAdjust="0"/>
    <p:restoredTop sz="93179" autoAdjust="0"/>
  </p:normalViewPr>
  <p:slideViewPr>
    <p:cSldViewPr snapToGrid="0" snapToObjects="1">
      <p:cViewPr>
        <p:scale>
          <a:sx n="100" d="100"/>
          <a:sy n="100" d="100"/>
        </p:scale>
        <p:origin x="-218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DE40B-27F4-1346-8DE5-EFF7304AC85E}" type="doc">
      <dgm:prSet loTypeId="urn:microsoft.com/office/officeart/2005/8/layout/b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394F1-706D-C04E-93C4-EB14B7C47D1F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1FF5C0A3-5FEE-FE4B-9A45-21CD13AABB36}" type="parTrans" cxnId="{4ADC4CC6-F924-084E-B9E0-1EE5E116F18E}">
      <dgm:prSet/>
      <dgm:spPr/>
      <dgm:t>
        <a:bodyPr/>
        <a:lstStyle/>
        <a:p>
          <a:endParaRPr lang="en-US"/>
        </a:p>
      </dgm:t>
    </dgm:pt>
    <dgm:pt modelId="{9E771105-A16B-DB48-AAD1-7F98430EF61A}" type="sibTrans" cxnId="{4ADC4CC6-F924-084E-B9E0-1EE5E116F18E}">
      <dgm:prSet/>
      <dgm:spPr/>
      <dgm:t>
        <a:bodyPr/>
        <a:lstStyle/>
        <a:p>
          <a:endParaRPr lang="en-US"/>
        </a:p>
      </dgm:t>
    </dgm:pt>
    <dgm:pt modelId="{1C59A291-9692-FC48-AF2F-02AF97B5044A}">
      <dgm:prSet phldrT="[Text]"/>
      <dgm:spPr/>
      <dgm:t>
        <a:bodyPr/>
        <a:lstStyle/>
        <a:p>
          <a:r>
            <a:rPr lang="en-US" dirty="0" smtClean="0"/>
            <a:t>Define the rule set describing the biochemistry.</a:t>
          </a:r>
          <a:endParaRPr lang="en-US" dirty="0"/>
        </a:p>
      </dgm:t>
    </dgm:pt>
    <dgm:pt modelId="{2D09DED5-283C-3E4C-86B2-12B45EB8E71C}" type="parTrans" cxnId="{92CD6C87-D8F5-4947-93FE-73E381CC28D6}">
      <dgm:prSet/>
      <dgm:spPr/>
      <dgm:t>
        <a:bodyPr/>
        <a:lstStyle/>
        <a:p>
          <a:endParaRPr lang="en-US"/>
        </a:p>
      </dgm:t>
    </dgm:pt>
    <dgm:pt modelId="{5A84329A-96F3-5042-9FE5-482D68AB27BC}" type="sibTrans" cxnId="{92CD6C87-D8F5-4947-93FE-73E381CC28D6}">
      <dgm:prSet/>
      <dgm:spPr/>
      <dgm:t>
        <a:bodyPr/>
        <a:lstStyle/>
        <a:p>
          <a:endParaRPr lang="en-US"/>
        </a:p>
      </dgm:t>
    </dgm:pt>
    <dgm:pt modelId="{56718B9E-D381-9E42-9A48-2A91188B5AB5}">
      <dgm:prSet phldrT="[Text]"/>
      <dgm:spPr/>
      <dgm:t>
        <a:bodyPr/>
        <a:lstStyle/>
        <a:p>
          <a:r>
            <a:rPr lang="en-US" dirty="0" smtClean="0"/>
            <a:t>Geometry</a:t>
          </a:r>
          <a:endParaRPr lang="en-US" dirty="0"/>
        </a:p>
      </dgm:t>
    </dgm:pt>
    <dgm:pt modelId="{ED0FF75E-86C3-B24D-9804-3418103CF63A}" type="parTrans" cxnId="{197B6151-FDA6-3041-91D7-376D6B2497A7}">
      <dgm:prSet/>
      <dgm:spPr/>
      <dgm:t>
        <a:bodyPr/>
        <a:lstStyle/>
        <a:p>
          <a:endParaRPr lang="en-US"/>
        </a:p>
      </dgm:t>
    </dgm:pt>
    <dgm:pt modelId="{25CE0A3F-E6C9-0143-A72A-F15D9BD62551}" type="sibTrans" cxnId="{197B6151-FDA6-3041-91D7-376D6B2497A7}">
      <dgm:prSet/>
      <dgm:spPr/>
      <dgm:t>
        <a:bodyPr/>
        <a:lstStyle/>
        <a:p>
          <a:endParaRPr lang="en-US"/>
        </a:p>
      </dgm:t>
    </dgm:pt>
    <dgm:pt modelId="{60C31C34-F355-6146-BFA0-DABF522CD68E}">
      <dgm:prSet phldrT="[Text]"/>
      <dgm:spPr/>
      <dgm:t>
        <a:bodyPr/>
        <a:lstStyle/>
        <a:p>
          <a:r>
            <a:rPr lang="en-US" dirty="0" smtClean="0"/>
            <a:t>Initial Conditions</a:t>
          </a:r>
          <a:endParaRPr lang="en-US" dirty="0"/>
        </a:p>
      </dgm:t>
    </dgm:pt>
    <dgm:pt modelId="{E85C4CF1-217F-5B4A-BBF6-9B9326EC452A}" type="parTrans" cxnId="{4EF890B5-584F-A04C-9241-E2A11505C0C2}">
      <dgm:prSet/>
      <dgm:spPr/>
      <dgm:t>
        <a:bodyPr/>
        <a:lstStyle/>
        <a:p>
          <a:endParaRPr lang="en-US"/>
        </a:p>
      </dgm:t>
    </dgm:pt>
    <dgm:pt modelId="{7EA8EE0E-0DF6-0444-A69F-B91B8F611CD0}" type="sibTrans" cxnId="{4EF890B5-584F-A04C-9241-E2A11505C0C2}">
      <dgm:prSet/>
      <dgm:spPr/>
      <dgm:t>
        <a:bodyPr/>
        <a:lstStyle/>
        <a:p>
          <a:endParaRPr lang="en-US"/>
        </a:p>
      </dgm:t>
    </dgm:pt>
    <dgm:pt modelId="{E6368560-275E-A347-82BB-B97B49441911}">
      <dgm:prSet phldrT="[Text]"/>
      <dgm:spPr/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4058ED93-2BB8-D34C-AF3D-F2F14C2F15D6}" type="parTrans" cxnId="{0B687A41-659F-A04E-A7F0-0BEF8E99CEE7}">
      <dgm:prSet/>
      <dgm:spPr/>
      <dgm:t>
        <a:bodyPr/>
        <a:lstStyle/>
        <a:p>
          <a:endParaRPr lang="en-US"/>
        </a:p>
      </dgm:t>
    </dgm:pt>
    <dgm:pt modelId="{E5AE8E2A-073A-1242-9A97-8989AE68B2F0}" type="sibTrans" cxnId="{0B687A41-659F-A04E-A7F0-0BEF8E99CEE7}">
      <dgm:prSet/>
      <dgm:spPr/>
      <dgm:t>
        <a:bodyPr/>
        <a:lstStyle/>
        <a:p>
          <a:endParaRPr lang="en-US"/>
        </a:p>
      </dgm:t>
    </dgm:pt>
    <dgm:pt modelId="{06375A88-962A-F241-8B9A-52C75F47E47F}">
      <dgm:prSet/>
      <dgm:spPr/>
      <dgm:t>
        <a:bodyPr/>
        <a:lstStyle/>
        <a:p>
          <a:r>
            <a:rPr lang="en-US" dirty="0" smtClean="0"/>
            <a:t>Map the resulting biochemistry onto the geometry.</a:t>
          </a:r>
          <a:endParaRPr lang="en-US" dirty="0"/>
        </a:p>
      </dgm:t>
    </dgm:pt>
    <dgm:pt modelId="{889F3B7E-998F-D94C-A29A-D4803DCD3FFF}" type="parTrans" cxnId="{385D678F-3144-9044-820A-C774DDB16379}">
      <dgm:prSet/>
      <dgm:spPr/>
      <dgm:t>
        <a:bodyPr/>
        <a:lstStyle/>
        <a:p>
          <a:endParaRPr lang="en-US"/>
        </a:p>
      </dgm:t>
    </dgm:pt>
    <dgm:pt modelId="{EF0DAA83-1127-5F46-9972-F2B2ADF14938}" type="sibTrans" cxnId="{385D678F-3144-9044-820A-C774DDB16379}">
      <dgm:prSet/>
      <dgm:spPr/>
      <dgm:t>
        <a:bodyPr/>
        <a:lstStyle/>
        <a:p>
          <a:endParaRPr lang="en-US"/>
        </a:p>
      </dgm:t>
    </dgm:pt>
    <dgm:pt modelId="{54B736CF-67E8-094E-A751-59A99726EAD7}">
      <dgm:prSet/>
      <dgm:spPr/>
      <dgm:t>
        <a:bodyPr/>
        <a:lstStyle/>
        <a:p>
          <a:r>
            <a:rPr lang="en-US" dirty="0" smtClean="0"/>
            <a:t>Define the geometry.</a:t>
          </a:r>
          <a:endParaRPr lang="en-US" dirty="0"/>
        </a:p>
      </dgm:t>
    </dgm:pt>
    <dgm:pt modelId="{97B138E7-65C1-2549-913B-494A1FBF0E8C}" type="parTrans" cxnId="{16C0BE25-3C92-2C4D-B5C6-90095DB819EC}">
      <dgm:prSet/>
      <dgm:spPr/>
      <dgm:t>
        <a:bodyPr/>
        <a:lstStyle/>
        <a:p>
          <a:endParaRPr lang="en-US"/>
        </a:p>
      </dgm:t>
    </dgm:pt>
    <dgm:pt modelId="{5EADB4E7-B167-7545-A026-E88BA673A6C5}" type="sibTrans" cxnId="{16C0BE25-3C92-2C4D-B5C6-90095DB819EC}">
      <dgm:prSet/>
      <dgm:spPr/>
      <dgm:t>
        <a:bodyPr/>
        <a:lstStyle/>
        <a:p>
          <a:endParaRPr lang="en-US"/>
        </a:p>
      </dgm:t>
    </dgm:pt>
    <dgm:pt modelId="{D0EC3355-68CC-324C-AA98-8A83B1DAACBC}">
      <dgm:prSet/>
      <dgm:spPr/>
      <dgm:t>
        <a:bodyPr/>
        <a:lstStyle/>
        <a:p>
          <a:r>
            <a:rPr lang="en-US" dirty="0" smtClean="0"/>
            <a:t>Run the simulation and visualize the result.</a:t>
          </a:r>
          <a:endParaRPr lang="en-US" dirty="0"/>
        </a:p>
      </dgm:t>
    </dgm:pt>
    <dgm:pt modelId="{1E45094A-9C1F-3743-9A32-07E888515AAE}" type="parTrans" cxnId="{37011878-82EC-834A-BE8C-900BB16496AA}">
      <dgm:prSet/>
      <dgm:spPr/>
      <dgm:t>
        <a:bodyPr/>
        <a:lstStyle/>
        <a:p>
          <a:endParaRPr lang="en-US"/>
        </a:p>
      </dgm:t>
    </dgm:pt>
    <dgm:pt modelId="{80953EB1-84EA-A54C-8FE4-95B5AE1165D2}" type="sibTrans" cxnId="{37011878-82EC-834A-BE8C-900BB16496AA}">
      <dgm:prSet/>
      <dgm:spPr/>
      <dgm:t>
        <a:bodyPr/>
        <a:lstStyle/>
        <a:p>
          <a:endParaRPr lang="en-US"/>
        </a:p>
      </dgm:t>
    </dgm:pt>
    <dgm:pt modelId="{A6C72A09-8A66-6445-897F-5F687B80258B}" type="pres">
      <dgm:prSet presAssocID="{967DE40B-27F4-1346-8DE5-EFF7304AC85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C7631D-A6F2-0648-BA3F-4B44C9108650}" type="pres">
      <dgm:prSet presAssocID="{768394F1-706D-C04E-93C4-EB14B7C47D1F}" presName="compNode" presStyleCnt="0"/>
      <dgm:spPr/>
    </dgm:pt>
    <dgm:pt modelId="{8C5F2F14-194C-A240-A054-8EA3997D756D}" type="pres">
      <dgm:prSet presAssocID="{768394F1-706D-C04E-93C4-EB14B7C47D1F}" presName="childRect" presStyleLbl="bgAcc1" presStyleIdx="0" presStyleCnt="4" custLinFactNeighborX="-31796" custLinFactNeighborY="1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6FA42-773C-2347-9242-47461522D00C}" type="pres">
      <dgm:prSet presAssocID="{768394F1-706D-C04E-93C4-EB14B7C47D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C4F1D-E7A7-084C-B2E4-21A116D800CB}" type="pres">
      <dgm:prSet presAssocID="{768394F1-706D-C04E-93C4-EB14B7C47D1F}" presName="parentRect" presStyleLbl="alignNode1" presStyleIdx="0" presStyleCnt="4" custLinFactNeighborX="-31796" custLinFactNeighborY="27002"/>
      <dgm:spPr/>
      <dgm:t>
        <a:bodyPr/>
        <a:lstStyle/>
        <a:p>
          <a:endParaRPr lang="en-US"/>
        </a:p>
      </dgm:t>
    </dgm:pt>
    <dgm:pt modelId="{3A56D5F1-50C9-1047-BFB3-132503154D84}" type="pres">
      <dgm:prSet presAssocID="{768394F1-706D-C04E-93C4-EB14B7C47D1F}" presName="adorn" presStyleLbl="fgAccFollowNode1" presStyleIdx="0" presStyleCnt="4" custLinFactNeighborX="-90846" custLinFactNeighborY="247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5BB6EB-B9F4-E647-A882-0045049D6A79}" type="pres">
      <dgm:prSet presAssocID="{9E771105-A16B-DB48-AAD1-7F98430EF6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890591-2D87-654C-AC4C-62F24F9DE9AF}" type="pres">
      <dgm:prSet presAssocID="{56718B9E-D381-9E42-9A48-2A91188B5AB5}" presName="compNode" presStyleCnt="0"/>
      <dgm:spPr/>
    </dgm:pt>
    <dgm:pt modelId="{7407CF5A-70AE-2944-8500-472C2C58B058}" type="pres">
      <dgm:prSet presAssocID="{56718B9E-D381-9E42-9A48-2A91188B5AB5}" presName="childRect" presStyleLbl="bgAcc1" presStyleIdx="1" presStyleCnt="4" custLinFactX="-47852" custLinFactY="7711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8F324-C691-CA4F-8332-1F2F40B475B9}" type="pres">
      <dgm:prSet presAssocID="{56718B9E-D381-9E42-9A48-2A91188B5A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7F2A-7053-AD48-B061-CF5DA945C285}" type="pres">
      <dgm:prSet presAssocID="{56718B9E-D381-9E42-9A48-2A91188B5AB5}" presName="parentRect" presStyleLbl="alignNode1" presStyleIdx="1" presStyleCnt="4" custLinFactX="-47852" custLinFactY="200000" custLinFactNeighborX="-100000" custLinFactNeighborY="211885"/>
      <dgm:spPr/>
      <dgm:t>
        <a:bodyPr/>
        <a:lstStyle/>
        <a:p>
          <a:endParaRPr lang="en-US"/>
        </a:p>
      </dgm:t>
    </dgm:pt>
    <dgm:pt modelId="{C06BBEF6-34B2-8E43-80DE-6543D34B7ECD}" type="pres">
      <dgm:prSet presAssocID="{56718B9E-D381-9E42-9A48-2A91188B5AB5}" presName="adorn" presStyleLbl="fgAccFollowNode1" presStyleIdx="1" presStyleCnt="4" custLinFactX="-200000" custLinFactY="177741" custLinFactNeighborX="-222434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86ED2B-8D7A-E64F-AA74-537B089E9B96}" type="pres">
      <dgm:prSet presAssocID="{25CE0A3F-E6C9-0143-A72A-F15D9BD625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2FF7E8-867A-6146-A661-949DAB96C0AC}" type="pres">
      <dgm:prSet presAssocID="{60C31C34-F355-6146-BFA0-DABF522CD68E}" presName="compNode" presStyleCnt="0"/>
      <dgm:spPr/>
    </dgm:pt>
    <dgm:pt modelId="{D8701F79-81D5-B74D-8123-71A78B9D1941}" type="pres">
      <dgm:prSet presAssocID="{60C31C34-F355-6146-BFA0-DABF522CD68E}" presName="childRect" presStyleLbl="bgAcc1" presStyleIdx="2" presStyleCnt="4" custLinFactY="15328" custLinFactNeighborX="-850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4516D-A401-DB4F-AF5C-49F5BC611926}" type="pres">
      <dgm:prSet presAssocID="{60C31C34-F355-6146-BFA0-DABF522CD6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198EA-A159-4148-802B-420D363B71AC}" type="pres">
      <dgm:prSet presAssocID="{60C31C34-F355-6146-BFA0-DABF522CD68E}" presName="parentRect" presStyleLbl="alignNode1" presStyleIdx="2" presStyleCnt="4" custLinFactY="100000" custLinFactNeighborX="-85071" custLinFactNeighborY="168205"/>
      <dgm:spPr/>
      <dgm:t>
        <a:bodyPr/>
        <a:lstStyle/>
        <a:p>
          <a:endParaRPr lang="en-US"/>
        </a:p>
      </dgm:t>
    </dgm:pt>
    <dgm:pt modelId="{25451508-D8DE-F641-AEEB-DBAF61655D0B}" type="pres">
      <dgm:prSet presAssocID="{60C31C34-F355-6146-BFA0-DABF522CD68E}" presName="adorn" presStyleLbl="fgAccFollowNode1" presStyleIdx="2" presStyleCnt="4" custLinFactX="-100000" custLinFactY="100000" custLinFactNeighborX="-150630" custLinFactNeighborY="1498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F7F8EA-3388-0F4E-B801-65B1AD66F1F6}" type="pres">
      <dgm:prSet presAssocID="{7EA8EE0E-0DF6-0444-A69F-B91B8F611C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0A6038-5224-ED46-A81C-EB0E1A717884}" type="pres">
      <dgm:prSet presAssocID="{E6368560-275E-A347-82BB-B97B49441911}" presName="compNode" presStyleCnt="0"/>
      <dgm:spPr/>
    </dgm:pt>
    <dgm:pt modelId="{44309C51-136A-7949-A2D8-270FE7800C0E}" type="pres">
      <dgm:prSet presAssocID="{E6368560-275E-A347-82BB-B97B49441911}" presName="childRect" presStyleLbl="bgAcc1" presStyleIdx="3" presStyleCnt="4" custLinFactX="73906" custLinFactNeighborX="100000" custLinFactNeighborY="-6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63F6F-FE06-C446-9D05-6A273F02655D}" type="pres">
      <dgm:prSet presAssocID="{E6368560-275E-A347-82BB-B97B494419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98C8-FE69-BF4F-B956-2F72F6F04A20}" type="pres">
      <dgm:prSet presAssocID="{E6368560-275E-A347-82BB-B97B49441911}" presName="parentRect" presStyleLbl="alignNode1" presStyleIdx="3" presStyleCnt="4" custLinFactX="73906" custLinFactY="-43281" custLinFactNeighborX="100000" custLinFactNeighborY="-100000"/>
      <dgm:spPr/>
      <dgm:t>
        <a:bodyPr/>
        <a:lstStyle/>
        <a:p>
          <a:endParaRPr lang="en-US"/>
        </a:p>
      </dgm:t>
    </dgm:pt>
    <dgm:pt modelId="{984A01E1-3CCA-984F-AE94-0F453691D7F3}" type="pres">
      <dgm:prSet presAssocID="{E6368560-275E-A347-82BB-B97B49441911}" presName="adorn" presStyleLbl="fgAccFollowNode1" presStyleIdx="3" presStyleCnt="4" custLinFactX="200000" custLinFactY="-31404" custLinFactNeighborX="296873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E3559C-7BCB-FF44-9563-D9BEF6134EDF}" type="presOf" srcId="{E6368560-275E-A347-82BB-B97B49441911}" destId="{BFC63F6F-FE06-C446-9D05-6A273F02655D}" srcOrd="0" destOrd="0" presId="urn:microsoft.com/office/officeart/2005/8/layout/bList2"/>
    <dgm:cxn modelId="{140C6685-96B6-A64F-AE61-05E31CF4DC30}" type="presOf" srcId="{56718B9E-D381-9E42-9A48-2A91188B5AB5}" destId="{7838F324-C691-CA4F-8332-1F2F40B475B9}" srcOrd="0" destOrd="0" presId="urn:microsoft.com/office/officeart/2005/8/layout/bList2"/>
    <dgm:cxn modelId="{385D678F-3144-9044-820A-C774DDB16379}" srcId="{60C31C34-F355-6146-BFA0-DABF522CD68E}" destId="{06375A88-962A-F241-8B9A-52C75F47E47F}" srcOrd="0" destOrd="0" parTransId="{889F3B7E-998F-D94C-A29A-D4803DCD3FFF}" sibTransId="{EF0DAA83-1127-5F46-9972-F2B2ADF14938}"/>
    <dgm:cxn modelId="{0B687A41-659F-A04E-A7F0-0BEF8E99CEE7}" srcId="{967DE40B-27F4-1346-8DE5-EFF7304AC85E}" destId="{E6368560-275E-A347-82BB-B97B49441911}" srcOrd="3" destOrd="0" parTransId="{4058ED93-2BB8-D34C-AF3D-F2F14C2F15D6}" sibTransId="{E5AE8E2A-073A-1242-9A97-8989AE68B2F0}"/>
    <dgm:cxn modelId="{B10DA964-17D8-914C-8738-EB4D1A8BAB22}" type="presOf" srcId="{1C59A291-9692-FC48-AF2F-02AF97B5044A}" destId="{8C5F2F14-194C-A240-A054-8EA3997D756D}" srcOrd="0" destOrd="0" presId="urn:microsoft.com/office/officeart/2005/8/layout/bList2"/>
    <dgm:cxn modelId="{6FD02137-0D43-B54D-BE91-724D7E8A22E4}" type="presOf" srcId="{60C31C34-F355-6146-BFA0-DABF522CD68E}" destId="{8DB4516D-A401-DB4F-AF5C-49F5BC611926}" srcOrd="0" destOrd="0" presId="urn:microsoft.com/office/officeart/2005/8/layout/bList2"/>
    <dgm:cxn modelId="{AB7CB529-7C76-2349-88E0-19F0F10D85F8}" type="presOf" srcId="{60C31C34-F355-6146-BFA0-DABF522CD68E}" destId="{539198EA-A159-4148-802B-420D363B71AC}" srcOrd="1" destOrd="0" presId="urn:microsoft.com/office/officeart/2005/8/layout/bList2"/>
    <dgm:cxn modelId="{5D3CF333-5E75-0842-BE6C-24DC66708BED}" type="presOf" srcId="{54B736CF-67E8-094E-A751-59A99726EAD7}" destId="{7407CF5A-70AE-2944-8500-472C2C58B058}" srcOrd="0" destOrd="0" presId="urn:microsoft.com/office/officeart/2005/8/layout/bList2"/>
    <dgm:cxn modelId="{05730EA7-5743-4F40-947E-F4EDE0C08E86}" type="presOf" srcId="{06375A88-962A-F241-8B9A-52C75F47E47F}" destId="{D8701F79-81D5-B74D-8123-71A78B9D1941}" srcOrd="0" destOrd="0" presId="urn:microsoft.com/office/officeart/2005/8/layout/bList2"/>
    <dgm:cxn modelId="{92CD6C87-D8F5-4947-93FE-73E381CC28D6}" srcId="{768394F1-706D-C04E-93C4-EB14B7C47D1F}" destId="{1C59A291-9692-FC48-AF2F-02AF97B5044A}" srcOrd="0" destOrd="0" parTransId="{2D09DED5-283C-3E4C-86B2-12B45EB8E71C}" sibTransId="{5A84329A-96F3-5042-9FE5-482D68AB27BC}"/>
    <dgm:cxn modelId="{0A790E1B-4031-5548-AE1F-FEE370DADAC2}" type="presOf" srcId="{967DE40B-27F4-1346-8DE5-EFF7304AC85E}" destId="{A6C72A09-8A66-6445-897F-5F687B80258B}" srcOrd="0" destOrd="0" presId="urn:microsoft.com/office/officeart/2005/8/layout/bList2"/>
    <dgm:cxn modelId="{4EF890B5-584F-A04C-9241-E2A11505C0C2}" srcId="{967DE40B-27F4-1346-8DE5-EFF7304AC85E}" destId="{60C31C34-F355-6146-BFA0-DABF522CD68E}" srcOrd="2" destOrd="0" parTransId="{E85C4CF1-217F-5B4A-BBF6-9B9326EC452A}" sibTransId="{7EA8EE0E-0DF6-0444-A69F-B91B8F611CD0}"/>
    <dgm:cxn modelId="{447D51FC-6AD8-0542-AAED-978307A905C7}" type="presOf" srcId="{25CE0A3F-E6C9-0143-A72A-F15D9BD62551}" destId="{EB86ED2B-8D7A-E64F-AA74-537B089E9B96}" srcOrd="0" destOrd="0" presId="urn:microsoft.com/office/officeart/2005/8/layout/bList2"/>
    <dgm:cxn modelId="{4ADC4CC6-F924-084E-B9E0-1EE5E116F18E}" srcId="{967DE40B-27F4-1346-8DE5-EFF7304AC85E}" destId="{768394F1-706D-C04E-93C4-EB14B7C47D1F}" srcOrd="0" destOrd="0" parTransId="{1FF5C0A3-5FEE-FE4B-9A45-21CD13AABB36}" sibTransId="{9E771105-A16B-DB48-AAD1-7F98430EF61A}"/>
    <dgm:cxn modelId="{224ADB91-EB3C-8E41-BBBA-3FDD5B6A7A99}" type="presOf" srcId="{56718B9E-D381-9E42-9A48-2A91188B5AB5}" destId="{6AEE7F2A-7053-AD48-B061-CF5DA945C285}" srcOrd="1" destOrd="0" presId="urn:microsoft.com/office/officeart/2005/8/layout/bList2"/>
    <dgm:cxn modelId="{A1D08443-FD40-CE48-9362-639C8D2419F5}" type="presOf" srcId="{768394F1-706D-C04E-93C4-EB14B7C47D1F}" destId="{755C4F1D-E7A7-084C-B2E4-21A116D800CB}" srcOrd="1" destOrd="0" presId="urn:microsoft.com/office/officeart/2005/8/layout/bList2"/>
    <dgm:cxn modelId="{37011878-82EC-834A-BE8C-900BB16496AA}" srcId="{E6368560-275E-A347-82BB-B97B49441911}" destId="{D0EC3355-68CC-324C-AA98-8A83B1DAACBC}" srcOrd="0" destOrd="0" parTransId="{1E45094A-9C1F-3743-9A32-07E888515AAE}" sibTransId="{80953EB1-84EA-A54C-8FE4-95B5AE1165D2}"/>
    <dgm:cxn modelId="{89F9F20E-FA10-0C4A-AB53-28655F3DD5E1}" type="presOf" srcId="{7EA8EE0E-0DF6-0444-A69F-B91B8F611CD0}" destId="{54F7F8EA-3388-0F4E-B801-65B1AD66F1F6}" srcOrd="0" destOrd="0" presId="urn:microsoft.com/office/officeart/2005/8/layout/bList2"/>
    <dgm:cxn modelId="{16C0BE25-3C92-2C4D-B5C6-90095DB819EC}" srcId="{56718B9E-D381-9E42-9A48-2A91188B5AB5}" destId="{54B736CF-67E8-094E-A751-59A99726EAD7}" srcOrd="0" destOrd="0" parTransId="{97B138E7-65C1-2549-913B-494A1FBF0E8C}" sibTransId="{5EADB4E7-B167-7545-A026-E88BA673A6C5}"/>
    <dgm:cxn modelId="{B92540D3-FF37-2F40-81EE-2DA4F14FD21E}" type="presOf" srcId="{9E771105-A16B-DB48-AAD1-7F98430EF61A}" destId="{295BB6EB-B9F4-E647-A882-0045049D6A79}" srcOrd="0" destOrd="0" presId="urn:microsoft.com/office/officeart/2005/8/layout/bList2"/>
    <dgm:cxn modelId="{C3BDFFCE-574D-B345-AEAA-BA03E382C5F5}" type="presOf" srcId="{768394F1-706D-C04E-93C4-EB14B7C47D1F}" destId="{0776FA42-773C-2347-9242-47461522D00C}" srcOrd="0" destOrd="0" presId="urn:microsoft.com/office/officeart/2005/8/layout/bList2"/>
    <dgm:cxn modelId="{E3064BBE-5C3B-C341-9273-5D645532B1C4}" type="presOf" srcId="{D0EC3355-68CC-324C-AA98-8A83B1DAACBC}" destId="{44309C51-136A-7949-A2D8-270FE7800C0E}" srcOrd="0" destOrd="0" presId="urn:microsoft.com/office/officeart/2005/8/layout/bList2"/>
    <dgm:cxn modelId="{63F00940-5FDA-DE4F-ACF7-4AAFCC16C89C}" type="presOf" srcId="{E6368560-275E-A347-82BB-B97B49441911}" destId="{7B3398C8-FE69-BF4F-B956-2F72F6F04A20}" srcOrd="1" destOrd="0" presId="urn:microsoft.com/office/officeart/2005/8/layout/bList2"/>
    <dgm:cxn modelId="{197B6151-FDA6-3041-91D7-376D6B2497A7}" srcId="{967DE40B-27F4-1346-8DE5-EFF7304AC85E}" destId="{56718B9E-D381-9E42-9A48-2A91188B5AB5}" srcOrd="1" destOrd="0" parTransId="{ED0FF75E-86C3-B24D-9804-3418103CF63A}" sibTransId="{25CE0A3F-E6C9-0143-A72A-F15D9BD62551}"/>
    <dgm:cxn modelId="{9AE5569D-718A-1343-BA7F-2004939AC8D2}" type="presParOf" srcId="{A6C72A09-8A66-6445-897F-5F687B80258B}" destId="{36C7631D-A6F2-0648-BA3F-4B44C9108650}" srcOrd="0" destOrd="0" presId="urn:microsoft.com/office/officeart/2005/8/layout/bList2"/>
    <dgm:cxn modelId="{3B63DA32-83BC-EB41-A35C-3BADF6205130}" type="presParOf" srcId="{36C7631D-A6F2-0648-BA3F-4B44C9108650}" destId="{8C5F2F14-194C-A240-A054-8EA3997D756D}" srcOrd="0" destOrd="0" presId="urn:microsoft.com/office/officeart/2005/8/layout/bList2"/>
    <dgm:cxn modelId="{9676297A-58A3-4644-8CCF-2F6C2E1C64B9}" type="presParOf" srcId="{36C7631D-A6F2-0648-BA3F-4B44C9108650}" destId="{0776FA42-773C-2347-9242-47461522D00C}" srcOrd="1" destOrd="0" presId="urn:microsoft.com/office/officeart/2005/8/layout/bList2"/>
    <dgm:cxn modelId="{AB50BEA9-C4A9-F548-AEC0-6F31F28991E3}" type="presParOf" srcId="{36C7631D-A6F2-0648-BA3F-4B44C9108650}" destId="{755C4F1D-E7A7-084C-B2E4-21A116D800CB}" srcOrd="2" destOrd="0" presId="urn:microsoft.com/office/officeart/2005/8/layout/bList2"/>
    <dgm:cxn modelId="{455C5265-9478-6648-A4A0-C575A0D41578}" type="presParOf" srcId="{36C7631D-A6F2-0648-BA3F-4B44C9108650}" destId="{3A56D5F1-50C9-1047-BFB3-132503154D84}" srcOrd="3" destOrd="0" presId="urn:microsoft.com/office/officeart/2005/8/layout/bList2"/>
    <dgm:cxn modelId="{0E604ED0-1F8A-EE40-9447-EB11DE1DBFC6}" type="presParOf" srcId="{A6C72A09-8A66-6445-897F-5F687B80258B}" destId="{295BB6EB-B9F4-E647-A882-0045049D6A79}" srcOrd="1" destOrd="0" presId="urn:microsoft.com/office/officeart/2005/8/layout/bList2"/>
    <dgm:cxn modelId="{0D7D778C-07E6-E949-90F0-AEE8C6857609}" type="presParOf" srcId="{A6C72A09-8A66-6445-897F-5F687B80258B}" destId="{FA890591-2D87-654C-AC4C-62F24F9DE9AF}" srcOrd="2" destOrd="0" presId="urn:microsoft.com/office/officeart/2005/8/layout/bList2"/>
    <dgm:cxn modelId="{41940090-FC02-2548-B481-B36EC322C4EF}" type="presParOf" srcId="{FA890591-2D87-654C-AC4C-62F24F9DE9AF}" destId="{7407CF5A-70AE-2944-8500-472C2C58B058}" srcOrd="0" destOrd="0" presId="urn:microsoft.com/office/officeart/2005/8/layout/bList2"/>
    <dgm:cxn modelId="{0F661685-5EF0-934C-8EC8-6D09019D5D0D}" type="presParOf" srcId="{FA890591-2D87-654C-AC4C-62F24F9DE9AF}" destId="{7838F324-C691-CA4F-8332-1F2F40B475B9}" srcOrd="1" destOrd="0" presId="urn:microsoft.com/office/officeart/2005/8/layout/bList2"/>
    <dgm:cxn modelId="{6ADAF8AE-8B49-394B-B62D-5DA73D8E50EA}" type="presParOf" srcId="{FA890591-2D87-654C-AC4C-62F24F9DE9AF}" destId="{6AEE7F2A-7053-AD48-B061-CF5DA945C285}" srcOrd="2" destOrd="0" presId="urn:microsoft.com/office/officeart/2005/8/layout/bList2"/>
    <dgm:cxn modelId="{0169DC28-0A2C-3746-AAE6-B622C2181E35}" type="presParOf" srcId="{FA890591-2D87-654C-AC4C-62F24F9DE9AF}" destId="{C06BBEF6-34B2-8E43-80DE-6543D34B7ECD}" srcOrd="3" destOrd="0" presId="urn:microsoft.com/office/officeart/2005/8/layout/bList2"/>
    <dgm:cxn modelId="{292105A8-1BB2-FD4F-8000-C02021D3D442}" type="presParOf" srcId="{A6C72A09-8A66-6445-897F-5F687B80258B}" destId="{EB86ED2B-8D7A-E64F-AA74-537B089E9B96}" srcOrd="3" destOrd="0" presId="urn:microsoft.com/office/officeart/2005/8/layout/bList2"/>
    <dgm:cxn modelId="{CA900CC2-C48B-454F-86E2-D953649B0824}" type="presParOf" srcId="{A6C72A09-8A66-6445-897F-5F687B80258B}" destId="{722FF7E8-867A-6146-A661-949DAB96C0AC}" srcOrd="4" destOrd="0" presId="urn:microsoft.com/office/officeart/2005/8/layout/bList2"/>
    <dgm:cxn modelId="{F0DA8AE7-CC44-C143-B42B-50A30C5A56F4}" type="presParOf" srcId="{722FF7E8-867A-6146-A661-949DAB96C0AC}" destId="{D8701F79-81D5-B74D-8123-71A78B9D1941}" srcOrd="0" destOrd="0" presId="urn:microsoft.com/office/officeart/2005/8/layout/bList2"/>
    <dgm:cxn modelId="{083596ED-0351-AF4D-A608-EFF1B7234F72}" type="presParOf" srcId="{722FF7E8-867A-6146-A661-949DAB96C0AC}" destId="{8DB4516D-A401-DB4F-AF5C-49F5BC611926}" srcOrd="1" destOrd="0" presId="urn:microsoft.com/office/officeart/2005/8/layout/bList2"/>
    <dgm:cxn modelId="{14D9BC8F-0E5C-1843-8D84-8F4D38D283FA}" type="presParOf" srcId="{722FF7E8-867A-6146-A661-949DAB96C0AC}" destId="{539198EA-A159-4148-802B-420D363B71AC}" srcOrd="2" destOrd="0" presId="urn:microsoft.com/office/officeart/2005/8/layout/bList2"/>
    <dgm:cxn modelId="{2D794925-B32D-D843-BF8C-B0B5B35087DD}" type="presParOf" srcId="{722FF7E8-867A-6146-A661-949DAB96C0AC}" destId="{25451508-D8DE-F641-AEEB-DBAF61655D0B}" srcOrd="3" destOrd="0" presId="urn:microsoft.com/office/officeart/2005/8/layout/bList2"/>
    <dgm:cxn modelId="{6A9669ED-46D2-D141-9E8F-6C548CFD94A2}" type="presParOf" srcId="{A6C72A09-8A66-6445-897F-5F687B80258B}" destId="{54F7F8EA-3388-0F4E-B801-65B1AD66F1F6}" srcOrd="5" destOrd="0" presId="urn:microsoft.com/office/officeart/2005/8/layout/bList2"/>
    <dgm:cxn modelId="{CB5A66B9-36F6-4A4A-86C8-D208E311ADD3}" type="presParOf" srcId="{A6C72A09-8A66-6445-897F-5F687B80258B}" destId="{D90A6038-5224-ED46-A81C-EB0E1A717884}" srcOrd="6" destOrd="0" presId="urn:microsoft.com/office/officeart/2005/8/layout/bList2"/>
    <dgm:cxn modelId="{5CF9223E-2CDC-5144-BF4F-BDF95F9A32E5}" type="presParOf" srcId="{D90A6038-5224-ED46-A81C-EB0E1A717884}" destId="{44309C51-136A-7949-A2D8-270FE7800C0E}" srcOrd="0" destOrd="0" presId="urn:microsoft.com/office/officeart/2005/8/layout/bList2"/>
    <dgm:cxn modelId="{7059A7E7-85CA-8043-B56B-933AF8D761E7}" type="presParOf" srcId="{D90A6038-5224-ED46-A81C-EB0E1A717884}" destId="{BFC63F6F-FE06-C446-9D05-6A273F02655D}" srcOrd="1" destOrd="0" presId="urn:microsoft.com/office/officeart/2005/8/layout/bList2"/>
    <dgm:cxn modelId="{0F116CC3-550C-C245-8BA9-E1484F499D5A}" type="presParOf" srcId="{D90A6038-5224-ED46-A81C-EB0E1A717884}" destId="{7B3398C8-FE69-BF4F-B956-2F72F6F04A20}" srcOrd="2" destOrd="0" presId="urn:microsoft.com/office/officeart/2005/8/layout/bList2"/>
    <dgm:cxn modelId="{0B8A9CAB-D40E-6E4E-9427-3DB63BF746B5}" type="presParOf" srcId="{D90A6038-5224-ED46-A81C-EB0E1A717884}" destId="{984A01E1-3CCA-984F-AE94-0F453691D7F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61671-3F5A-AE4B-8070-5C851624D184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D8983422-3DF6-3B48-B8C6-34E14913286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Localization aware network of all possible reactions</a:t>
          </a:r>
          <a:endParaRPr lang="en-US" dirty="0">
            <a:solidFill>
              <a:srgbClr val="000000"/>
            </a:solidFill>
          </a:endParaRPr>
        </a:p>
      </dgm:t>
    </dgm:pt>
    <dgm:pt modelId="{FEEB3D41-07A3-AF46-9402-3A332238C22C}" type="parTrans" cxnId="{179E18F0-781C-4F40-9E23-9FD1CD27E3B2}">
      <dgm:prSet/>
      <dgm:spPr/>
      <dgm:t>
        <a:bodyPr/>
        <a:lstStyle/>
        <a:p>
          <a:endParaRPr lang="en-US"/>
        </a:p>
      </dgm:t>
    </dgm:pt>
    <dgm:pt modelId="{A3314861-CDE9-1C46-8249-687B3484B541}" type="sibTrans" cxnId="{179E18F0-781C-4F40-9E23-9FD1CD27E3B2}">
      <dgm:prSet/>
      <dgm:spPr/>
      <dgm:t>
        <a:bodyPr/>
        <a:lstStyle/>
        <a:p>
          <a:endParaRPr lang="en-US"/>
        </a:p>
      </dgm:t>
    </dgm:pt>
    <dgm:pt modelId="{4E4710C2-D960-844B-A984-5F4FB0056CF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Networks of all locally feasible reactions</a:t>
          </a:r>
          <a:endParaRPr lang="en-US" dirty="0">
            <a:solidFill>
              <a:srgbClr val="000000"/>
            </a:solidFill>
          </a:endParaRPr>
        </a:p>
      </dgm:t>
    </dgm:pt>
    <dgm:pt modelId="{6400BDCF-5333-824C-95FB-983F00449CEA}" type="parTrans" cxnId="{1CEE194C-29BD-F647-A1A4-1224FECAAE7D}">
      <dgm:prSet/>
      <dgm:spPr/>
      <dgm:t>
        <a:bodyPr/>
        <a:lstStyle/>
        <a:p>
          <a:endParaRPr lang="en-US"/>
        </a:p>
      </dgm:t>
    </dgm:pt>
    <dgm:pt modelId="{837AC86B-453B-DB47-961B-5FCE1DE59108}" type="sibTrans" cxnId="{1CEE194C-29BD-F647-A1A4-1224FECAAE7D}">
      <dgm:prSet/>
      <dgm:spPr/>
      <dgm:t>
        <a:bodyPr/>
        <a:lstStyle/>
        <a:p>
          <a:endParaRPr lang="en-US"/>
        </a:p>
      </dgm:t>
    </dgm:pt>
    <dgm:pt modelId="{31559897-CF69-364E-9F03-9A0595C881E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Global reaction- diffusion network</a:t>
          </a:r>
        </a:p>
      </dgm:t>
    </dgm:pt>
    <dgm:pt modelId="{A85752DA-0725-E741-8F75-3A5EFC96DEFA}" type="parTrans" cxnId="{3534A375-88CF-E54E-980D-01EC81B0B0D4}">
      <dgm:prSet/>
      <dgm:spPr/>
      <dgm:t>
        <a:bodyPr/>
        <a:lstStyle/>
        <a:p>
          <a:endParaRPr lang="en-US"/>
        </a:p>
      </dgm:t>
    </dgm:pt>
    <dgm:pt modelId="{226CB147-B53C-574E-A902-EE00924E7882}" type="sibTrans" cxnId="{3534A375-88CF-E54E-980D-01EC81B0B0D4}">
      <dgm:prSet/>
      <dgm:spPr/>
      <dgm:t>
        <a:bodyPr/>
        <a:lstStyle/>
        <a:p>
          <a:endParaRPr lang="en-US"/>
        </a:p>
      </dgm:t>
    </dgm:pt>
    <dgm:pt modelId="{DBD6B0F2-DFA8-E44F-B04A-0CD8A4925E59}" type="pres">
      <dgm:prSet presAssocID="{D8B61671-3F5A-AE4B-8070-5C851624D184}" presName="Name0" presStyleCnt="0">
        <dgm:presLayoutVars>
          <dgm:dir/>
          <dgm:animLvl val="lvl"/>
          <dgm:resizeHandles val="exact"/>
        </dgm:presLayoutVars>
      </dgm:prSet>
      <dgm:spPr/>
    </dgm:pt>
    <dgm:pt modelId="{A32AEDE0-4A94-9F43-8DE5-6C15DA35F335}" type="pres">
      <dgm:prSet presAssocID="{D8983422-3DF6-3B48-B8C6-34E14913286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EFCF-855A-2749-9493-1397C3576131}" type="pres">
      <dgm:prSet presAssocID="{A3314861-CDE9-1C46-8249-687B3484B541}" presName="parTxOnlySpace" presStyleCnt="0"/>
      <dgm:spPr/>
    </dgm:pt>
    <dgm:pt modelId="{DC3E8EB6-FA1D-A745-BC65-23F9E989070C}" type="pres">
      <dgm:prSet presAssocID="{4E4710C2-D960-844B-A984-5F4FB0056CF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5BF85-307D-814B-80DD-6E723621DEF9}" type="pres">
      <dgm:prSet presAssocID="{837AC86B-453B-DB47-961B-5FCE1DE59108}" presName="parTxOnlySpace" presStyleCnt="0"/>
      <dgm:spPr/>
    </dgm:pt>
    <dgm:pt modelId="{EC99D506-B84E-6041-8603-00487026D98D}" type="pres">
      <dgm:prSet presAssocID="{31559897-CF69-364E-9F03-9A0595C881E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D8176-086A-3149-8FB8-4356006FD3A8}" type="presOf" srcId="{31559897-CF69-364E-9F03-9A0595C881E0}" destId="{EC99D506-B84E-6041-8603-00487026D98D}" srcOrd="0" destOrd="0" presId="urn:microsoft.com/office/officeart/2005/8/layout/chevron1"/>
    <dgm:cxn modelId="{42D21A92-C85F-5543-AA0E-49AE2B452C48}" type="presOf" srcId="{D8983422-3DF6-3B48-B8C6-34E14913286C}" destId="{A32AEDE0-4A94-9F43-8DE5-6C15DA35F335}" srcOrd="0" destOrd="0" presId="urn:microsoft.com/office/officeart/2005/8/layout/chevron1"/>
    <dgm:cxn modelId="{179E18F0-781C-4F40-9E23-9FD1CD27E3B2}" srcId="{D8B61671-3F5A-AE4B-8070-5C851624D184}" destId="{D8983422-3DF6-3B48-B8C6-34E14913286C}" srcOrd="0" destOrd="0" parTransId="{FEEB3D41-07A3-AF46-9402-3A332238C22C}" sibTransId="{A3314861-CDE9-1C46-8249-687B3484B541}"/>
    <dgm:cxn modelId="{1CEE194C-29BD-F647-A1A4-1224FECAAE7D}" srcId="{D8B61671-3F5A-AE4B-8070-5C851624D184}" destId="{4E4710C2-D960-844B-A984-5F4FB0056CF9}" srcOrd="1" destOrd="0" parTransId="{6400BDCF-5333-824C-95FB-983F00449CEA}" sibTransId="{837AC86B-453B-DB47-961B-5FCE1DE59108}"/>
    <dgm:cxn modelId="{9C7C4E88-B48A-E743-8E49-F7E4018E9369}" type="presOf" srcId="{D8B61671-3F5A-AE4B-8070-5C851624D184}" destId="{DBD6B0F2-DFA8-E44F-B04A-0CD8A4925E59}" srcOrd="0" destOrd="0" presId="urn:microsoft.com/office/officeart/2005/8/layout/chevron1"/>
    <dgm:cxn modelId="{3534A375-88CF-E54E-980D-01EC81B0B0D4}" srcId="{D8B61671-3F5A-AE4B-8070-5C851624D184}" destId="{31559897-CF69-364E-9F03-9A0595C881E0}" srcOrd="2" destOrd="0" parTransId="{A85752DA-0725-E741-8F75-3A5EFC96DEFA}" sibTransId="{226CB147-B53C-574E-A902-EE00924E7882}"/>
    <dgm:cxn modelId="{08D4EDF6-B49A-324B-A8DE-16280E5D6A93}" type="presOf" srcId="{4E4710C2-D960-844B-A984-5F4FB0056CF9}" destId="{DC3E8EB6-FA1D-A745-BC65-23F9E989070C}" srcOrd="0" destOrd="0" presId="urn:microsoft.com/office/officeart/2005/8/layout/chevron1"/>
    <dgm:cxn modelId="{FE140EB5-C3A4-364F-A8A3-33FD5A461D66}" type="presParOf" srcId="{DBD6B0F2-DFA8-E44F-B04A-0CD8A4925E59}" destId="{A32AEDE0-4A94-9F43-8DE5-6C15DA35F335}" srcOrd="0" destOrd="0" presId="urn:microsoft.com/office/officeart/2005/8/layout/chevron1"/>
    <dgm:cxn modelId="{89B0D390-7418-9940-A5AF-63878CB2314F}" type="presParOf" srcId="{DBD6B0F2-DFA8-E44F-B04A-0CD8A4925E59}" destId="{B8B9EFCF-855A-2749-9493-1397C3576131}" srcOrd="1" destOrd="0" presId="urn:microsoft.com/office/officeart/2005/8/layout/chevron1"/>
    <dgm:cxn modelId="{8F87832A-E77F-974D-A5EE-D56D3240A9FF}" type="presParOf" srcId="{DBD6B0F2-DFA8-E44F-B04A-0CD8A4925E59}" destId="{DC3E8EB6-FA1D-A745-BC65-23F9E989070C}" srcOrd="2" destOrd="0" presId="urn:microsoft.com/office/officeart/2005/8/layout/chevron1"/>
    <dgm:cxn modelId="{695EDD5C-8E19-0E49-85D1-B74C5A141A9E}" type="presParOf" srcId="{DBD6B0F2-DFA8-E44F-B04A-0CD8A4925E59}" destId="{28F5BF85-307D-814B-80DD-6E723621DEF9}" srcOrd="3" destOrd="0" presId="urn:microsoft.com/office/officeart/2005/8/layout/chevron1"/>
    <dgm:cxn modelId="{DC11047C-AE13-6147-AF4C-0F395507FB78}" type="presParOf" srcId="{DBD6B0F2-DFA8-E44F-B04A-0CD8A4925E59}" destId="{EC99D506-B84E-6041-8603-00487026D98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388DF-D9B6-0A48-875F-9AF2C44FE005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39CC845D-97B4-B644-B028-9B35FFCBE95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No Space</a:t>
          </a:r>
          <a:endParaRPr lang="en-US" dirty="0">
            <a:solidFill>
              <a:srgbClr val="000000"/>
            </a:solidFill>
          </a:endParaRPr>
        </a:p>
      </dgm:t>
    </dgm:pt>
    <dgm:pt modelId="{C0DA3129-1627-BB4D-885B-5A3C52CB633E}" type="parTrans" cxnId="{5ABF0F96-C82F-F844-8FA6-068A25188F74}">
      <dgm:prSet/>
      <dgm:spPr/>
      <dgm:t>
        <a:bodyPr/>
        <a:lstStyle/>
        <a:p>
          <a:endParaRPr lang="en-US"/>
        </a:p>
      </dgm:t>
    </dgm:pt>
    <dgm:pt modelId="{1BDD8651-E7CC-9F4B-88F2-44E61D596A26}" type="sibTrans" cxnId="{5ABF0F96-C82F-F844-8FA6-068A25188F74}">
      <dgm:prSet/>
      <dgm:spPr/>
      <dgm:t>
        <a:bodyPr/>
        <a:lstStyle/>
        <a:p>
          <a:endParaRPr lang="en-US"/>
        </a:p>
      </dgm:t>
    </dgm:pt>
    <dgm:pt modelId="{21AF828C-4405-2C46-A0BC-43A98629B87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Individual volume or membrane elements</a:t>
          </a:r>
          <a:endParaRPr lang="en-US" dirty="0">
            <a:solidFill>
              <a:srgbClr val="000000"/>
            </a:solidFill>
          </a:endParaRPr>
        </a:p>
      </dgm:t>
    </dgm:pt>
    <dgm:pt modelId="{BCCB2F3E-FB16-B64D-A65F-2B577769FD48}" type="parTrans" cxnId="{30033B2A-52AC-C347-92EB-0005D2649CFD}">
      <dgm:prSet/>
      <dgm:spPr/>
      <dgm:t>
        <a:bodyPr/>
        <a:lstStyle/>
        <a:p>
          <a:endParaRPr lang="en-US"/>
        </a:p>
      </dgm:t>
    </dgm:pt>
    <dgm:pt modelId="{74FEAA98-F652-C44D-8A8F-E9EEE442688C}" type="sibTrans" cxnId="{30033B2A-52AC-C347-92EB-0005D2649CFD}">
      <dgm:prSet/>
      <dgm:spPr/>
      <dgm:t>
        <a:bodyPr/>
        <a:lstStyle/>
        <a:p>
          <a:endParaRPr lang="en-US"/>
        </a:p>
      </dgm:t>
    </dgm:pt>
    <dgm:pt modelId="{FB22BDA1-8073-9345-A884-A5A4708ED3B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Global simulation geometry</a:t>
          </a:r>
          <a:endParaRPr lang="en-US" dirty="0">
            <a:solidFill>
              <a:srgbClr val="000000"/>
            </a:solidFill>
          </a:endParaRPr>
        </a:p>
      </dgm:t>
    </dgm:pt>
    <dgm:pt modelId="{8BC6B227-A74D-494B-8795-A1A2499A5279}" type="parTrans" cxnId="{F1CE3BF8-7052-6E4C-AEB8-FF11F3EBD87C}">
      <dgm:prSet/>
      <dgm:spPr/>
      <dgm:t>
        <a:bodyPr/>
        <a:lstStyle/>
        <a:p>
          <a:endParaRPr lang="en-US"/>
        </a:p>
      </dgm:t>
    </dgm:pt>
    <dgm:pt modelId="{AF044141-5B20-6A43-A172-2BB226BA9C39}" type="sibTrans" cxnId="{F1CE3BF8-7052-6E4C-AEB8-FF11F3EBD87C}">
      <dgm:prSet/>
      <dgm:spPr/>
      <dgm:t>
        <a:bodyPr/>
        <a:lstStyle/>
        <a:p>
          <a:endParaRPr lang="en-US"/>
        </a:p>
      </dgm:t>
    </dgm:pt>
    <dgm:pt modelId="{626F972C-B328-4246-B542-917CFB12170E}" type="pres">
      <dgm:prSet presAssocID="{D77388DF-D9B6-0A48-875F-9AF2C44FE005}" presName="Name0" presStyleCnt="0">
        <dgm:presLayoutVars>
          <dgm:dir/>
          <dgm:animLvl val="lvl"/>
          <dgm:resizeHandles val="exact"/>
        </dgm:presLayoutVars>
      </dgm:prSet>
      <dgm:spPr/>
    </dgm:pt>
    <dgm:pt modelId="{7223D272-5B5E-0040-8460-C16EA9A0CB4E}" type="pres">
      <dgm:prSet presAssocID="{39CC845D-97B4-B644-B028-9B35FFCBE9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1D560-7EB8-4D40-B277-25C93D5BF727}" type="pres">
      <dgm:prSet presAssocID="{1BDD8651-E7CC-9F4B-88F2-44E61D596A26}" presName="parTxOnlySpace" presStyleCnt="0"/>
      <dgm:spPr/>
    </dgm:pt>
    <dgm:pt modelId="{E3E0DEF5-31A0-E146-85EC-AC6C03989776}" type="pres">
      <dgm:prSet presAssocID="{21AF828C-4405-2C46-A0BC-43A98629B87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27084-3D1D-024B-98D1-FFB5B7167324}" type="pres">
      <dgm:prSet presAssocID="{74FEAA98-F652-C44D-8A8F-E9EEE442688C}" presName="parTxOnlySpace" presStyleCnt="0"/>
      <dgm:spPr/>
    </dgm:pt>
    <dgm:pt modelId="{F416027E-EE0C-3548-A7C5-FF12F7B37E60}" type="pres">
      <dgm:prSet presAssocID="{FB22BDA1-8073-9345-A884-A5A4708ED3B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E3BF8-7052-6E4C-AEB8-FF11F3EBD87C}" srcId="{D77388DF-D9B6-0A48-875F-9AF2C44FE005}" destId="{FB22BDA1-8073-9345-A884-A5A4708ED3BE}" srcOrd="2" destOrd="0" parTransId="{8BC6B227-A74D-494B-8795-A1A2499A5279}" sibTransId="{AF044141-5B20-6A43-A172-2BB226BA9C39}"/>
    <dgm:cxn modelId="{30033B2A-52AC-C347-92EB-0005D2649CFD}" srcId="{D77388DF-D9B6-0A48-875F-9AF2C44FE005}" destId="{21AF828C-4405-2C46-A0BC-43A98629B87A}" srcOrd="1" destOrd="0" parTransId="{BCCB2F3E-FB16-B64D-A65F-2B577769FD48}" sibTransId="{74FEAA98-F652-C44D-8A8F-E9EEE442688C}"/>
    <dgm:cxn modelId="{9A8D14F5-26A9-4047-BD6C-9F8C448E73D9}" type="presOf" srcId="{21AF828C-4405-2C46-A0BC-43A98629B87A}" destId="{E3E0DEF5-31A0-E146-85EC-AC6C03989776}" srcOrd="0" destOrd="0" presId="urn:microsoft.com/office/officeart/2005/8/layout/chevron1"/>
    <dgm:cxn modelId="{F508AE5D-884C-4747-A71D-8AD9C7159A99}" type="presOf" srcId="{D77388DF-D9B6-0A48-875F-9AF2C44FE005}" destId="{626F972C-B328-4246-B542-917CFB12170E}" srcOrd="0" destOrd="0" presId="urn:microsoft.com/office/officeart/2005/8/layout/chevron1"/>
    <dgm:cxn modelId="{5ABF0F96-C82F-F844-8FA6-068A25188F74}" srcId="{D77388DF-D9B6-0A48-875F-9AF2C44FE005}" destId="{39CC845D-97B4-B644-B028-9B35FFCBE95B}" srcOrd="0" destOrd="0" parTransId="{C0DA3129-1627-BB4D-885B-5A3C52CB633E}" sibTransId="{1BDD8651-E7CC-9F4B-88F2-44E61D596A26}"/>
    <dgm:cxn modelId="{2E26A67D-3D42-E144-B2C8-160D246F8E09}" type="presOf" srcId="{39CC845D-97B4-B644-B028-9B35FFCBE95B}" destId="{7223D272-5B5E-0040-8460-C16EA9A0CB4E}" srcOrd="0" destOrd="0" presId="urn:microsoft.com/office/officeart/2005/8/layout/chevron1"/>
    <dgm:cxn modelId="{62A16E3B-E399-FC4E-BD90-126BA7728B90}" type="presOf" srcId="{FB22BDA1-8073-9345-A884-A5A4708ED3BE}" destId="{F416027E-EE0C-3548-A7C5-FF12F7B37E60}" srcOrd="0" destOrd="0" presId="urn:microsoft.com/office/officeart/2005/8/layout/chevron1"/>
    <dgm:cxn modelId="{A24DEDCC-145A-8D4F-81ED-4DC0B1CBE9D2}" type="presParOf" srcId="{626F972C-B328-4246-B542-917CFB12170E}" destId="{7223D272-5B5E-0040-8460-C16EA9A0CB4E}" srcOrd="0" destOrd="0" presId="urn:microsoft.com/office/officeart/2005/8/layout/chevron1"/>
    <dgm:cxn modelId="{34131A8D-5DDF-3B4F-8962-CBD91EF55DA6}" type="presParOf" srcId="{626F972C-B328-4246-B542-917CFB12170E}" destId="{97D1D560-7EB8-4D40-B277-25C93D5BF727}" srcOrd="1" destOrd="0" presId="urn:microsoft.com/office/officeart/2005/8/layout/chevron1"/>
    <dgm:cxn modelId="{481CA2FA-B7DA-BD4D-88D7-5F078B5C0DA2}" type="presParOf" srcId="{626F972C-B328-4246-B542-917CFB12170E}" destId="{E3E0DEF5-31A0-E146-85EC-AC6C03989776}" srcOrd="2" destOrd="0" presId="urn:microsoft.com/office/officeart/2005/8/layout/chevron1"/>
    <dgm:cxn modelId="{2F71D7EB-7B87-4841-9056-DC2E522DBE34}" type="presParOf" srcId="{626F972C-B328-4246-B542-917CFB12170E}" destId="{CEF27084-3D1D-024B-98D1-FFB5B7167324}" srcOrd="3" destOrd="0" presId="urn:microsoft.com/office/officeart/2005/8/layout/chevron1"/>
    <dgm:cxn modelId="{8901887C-BED4-A245-8358-C9BE3A68329B}" type="presParOf" srcId="{626F972C-B328-4246-B542-917CFB12170E}" destId="{F416027E-EE0C-3548-A7C5-FF12F7B37E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F2F14-194C-A240-A054-8EA3997D756D}">
      <dsp:nvSpPr>
        <dsp:cNvPr id="0" name=""/>
        <dsp:cNvSpPr/>
      </dsp:nvSpPr>
      <dsp:spPr>
        <a:xfrm>
          <a:off x="317090" y="164668"/>
          <a:ext cx="1872230" cy="13975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Define the rule set describing the biochemistry.</a:t>
          </a:r>
          <a:endParaRPr lang="en-US" sz="1800" kern="1200" dirty="0"/>
        </a:p>
      </dsp:txBody>
      <dsp:txXfrm>
        <a:off x="317090" y="164668"/>
        <a:ext cx="1872230" cy="1397580"/>
      </dsp:txXfrm>
    </dsp:sp>
    <dsp:sp modelId="{755C4F1D-E7A7-084C-B2E4-21A116D800CB}">
      <dsp:nvSpPr>
        <dsp:cNvPr id="0" name=""/>
        <dsp:cNvSpPr/>
      </dsp:nvSpPr>
      <dsp:spPr>
        <a:xfrm>
          <a:off x="317090" y="1562247"/>
          <a:ext cx="1872230" cy="600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</a:t>
          </a:r>
          <a:endParaRPr lang="en-US" sz="2000" kern="1200" dirty="0"/>
        </a:p>
      </dsp:txBody>
      <dsp:txXfrm>
        <a:off x="317090" y="1562247"/>
        <a:ext cx="1318472" cy="600959"/>
      </dsp:txXfrm>
    </dsp:sp>
    <dsp:sp modelId="{3A56D5F1-50C9-1047-BFB3-132503154D84}">
      <dsp:nvSpPr>
        <dsp:cNvPr id="0" name=""/>
        <dsp:cNvSpPr/>
      </dsp:nvSpPr>
      <dsp:spPr>
        <a:xfrm>
          <a:off x="1688523" y="1657706"/>
          <a:ext cx="655280" cy="655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7CF5A-70AE-2944-8500-472C2C58B058}">
      <dsp:nvSpPr>
        <dsp:cNvPr id="0" name=""/>
        <dsp:cNvSpPr/>
      </dsp:nvSpPr>
      <dsp:spPr>
        <a:xfrm>
          <a:off x="333311" y="2477664"/>
          <a:ext cx="1872230" cy="13975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Define the geometry.</a:t>
          </a:r>
          <a:endParaRPr lang="en-US" sz="1800" kern="1200" dirty="0"/>
        </a:p>
      </dsp:txBody>
      <dsp:txXfrm>
        <a:off x="333311" y="2477664"/>
        <a:ext cx="1872230" cy="1397580"/>
      </dsp:txXfrm>
    </dsp:sp>
    <dsp:sp modelId="{6AEE7F2A-7053-AD48-B061-CF5DA945C285}">
      <dsp:nvSpPr>
        <dsp:cNvPr id="0" name=""/>
        <dsp:cNvSpPr/>
      </dsp:nvSpPr>
      <dsp:spPr>
        <a:xfrm>
          <a:off x="333311" y="3875239"/>
          <a:ext cx="1872230" cy="600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Geometry</a:t>
          </a:r>
          <a:endParaRPr lang="en-US" sz="2000" kern="1200" dirty="0"/>
        </a:p>
      </dsp:txBody>
      <dsp:txXfrm>
        <a:off x="333311" y="3875239"/>
        <a:ext cx="1318472" cy="600959"/>
      </dsp:txXfrm>
    </dsp:sp>
    <dsp:sp modelId="{C06BBEF6-34B2-8E43-80DE-6543D34B7ECD}">
      <dsp:nvSpPr>
        <dsp:cNvPr id="0" name=""/>
        <dsp:cNvSpPr/>
      </dsp:nvSpPr>
      <dsp:spPr>
        <a:xfrm>
          <a:off x="1704748" y="3970694"/>
          <a:ext cx="655280" cy="655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01F79-81D5-B74D-8123-71A78B9D1941}">
      <dsp:nvSpPr>
        <dsp:cNvPr id="0" name=""/>
        <dsp:cNvSpPr/>
      </dsp:nvSpPr>
      <dsp:spPr>
        <a:xfrm>
          <a:off x="3697773" y="1614197"/>
          <a:ext cx="1872230" cy="13975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Map the resulting biochemistry onto the geometry.</a:t>
          </a:r>
          <a:endParaRPr lang="en-US" sz="1800" kern="1200" dirty="0"/>
        </a:p>
      </dsp:txBody>
      <dsp:txXfrm>
        <a:off x="3697773" y="1614197"/>
        <a:ext cx="1872230" cy="1397580"/>
      </dsp:txXfrm>
    </dsp:sp>
    <dsp:sp modelId="{539198EA-A159-4148-802B-420D363B71AC}">
      <dsp:nvSpPr>
        <dsp:cNvPr id="0" name=""/>
        <dsp:cNvSpPr/>
      </dsp:nvSpPr>
      <dsp:spPr>
        <a:xfrm>
          <a:off x="3697773" y="3011780"/>
          <a:ext cx="1872230" cy="600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Initial Conditions</a:t>
          </a:r>
          <a:endParaRPr lang="en-US" sz="2000" kern="1200" dirty="0"/>
        </a:p>
      </dsp:txBody>
      <dsp:txXfrm>
        <a:off x="3697773" y="3011780"/>
        <a:ext cx="1318472" cy="600959"/>
      </dsp:txXfrm>
    </dsp:sp>
    <dsp:sp modelId="{25451508-D8DE-F641-AEEB-DBAF61655D0B}">
      <dsp:nvSpPr>
        <dsp:cNvPr id="0" name=""/>
        <dsp:cNvSpPr/>
      </dsp:nvSpPr>
      <dsp:spPr>
        <a:xfrm>
          <a:off x="5019604" y="3132422"/>
          <a:ext cx="655280" cy="655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09C51-136A-7949-A2D8-270FE7800C0E}">
      <dsp:nvSpPr>
        <dsp:cNvPr id="0" name=""/>
        <dsp:cNvSpPr/>
      </dsp:nvSpPr>
      <dsp:spPr>
        <a:xfrm>
          <a:off x="6357364" y="1614197"/>
          <a:ext cx="1872230" cy="13975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Run the simulation and visualize the result.</a:t>
          </a:r>
          <a:endParaRPr lang="en-US" sz="1800" kern="1200" dirty="0"/>
        </a:p>
      </dsp:txBody>
      <dsp:txXfrm>
        <a:off x="6357364" y="1614197"/>
        <a:ext cx="1872230" cy="1397580"/>
      </dsp:txXfrm>
    </dsp:sp>
    <dsp:sp modelId="{7B3398C8-FE69-BF4F-B956-2F72F6F04A20}">
      <dsp:nvSpPr>
        <dsp:cNvPr id="0" name=""/>
        <dsp:cNvSpPr/>
      </dsp:nvSpPr>
      <dsp:spPr>
        <a:xfrm>
          <a:off x="6357364" y="3011780"/>
          <a:ext cx="1872230" cy="6009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Simulation</a:t>
          </a:r>
          <a:endParaRPr lang="en-US" sz="2000" kern="1200" dirty="0"/>
        </a:p>
      </dsp:txBody>
      <dsp:txXfrm>
        <a:off x="6357364" y="3011780"/>
        <a:ext cx="1318472" cy="600959"/>
      </dsp:txXfrm>
    </dsp:sp>
    <dsp:sp modelId="{984A01E1-3CCA-984F-AE94-0F453691D7F3}">
      <dsp:nvSpPr>
        <dsp:cNvPr id="0" name=""/>
        <dsp:cNvSpPr/>
      </dsp:nvSpPr>
      <dsp:spPr>
        <a:xfrm>
          <a:off x="7574319" y="3107233"/>
          <a:ext cx="655280" cy="655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2AEDE0-4A94-9F43-8DE5-6C15DA35F335}">
      <dsp:nvSpPr>
        <dsp:cNvPr id="0" name=""/>
        <dsp:cNvSpPr/>
      </dsp:nvSpPr>
      <dsp:spPr>
        <a:xfrm>
          <a:off x="2411" y="102549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Localization aware network of all possible reactions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411" y="102549"/>
        <a:ext cx="2937420" cy="1174968"/>
      </dsp:txXfrm>
    </dsp:sp>
    <dsp:sp modelId="{DC3E8EB6-FA1D-A745-BC65-23F9E989070C}">
      <dsp:nvSpPr>
        <dsp:cNvPr id="0" name=""/>
        <dsp:cNvSpPr/>
      </dsp:nvSpPr>
      <dsp:spPr>
        <a:xfrm>
          <a:off x="2646089" y="102549"/>
          <a:ext cx="2937420" cy="11749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Networks of all locally feasible reactions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646089" y="102549"/>
        <a:ext cx="2937420" cy="1174968"/>
      </dsp:txXfrm>
    </dsp:sp>
    <dsp:sp modelId="{EC99D506-B84E-6041-8603-00487026D98D}">
      <dsp:nvSpPr>
        <dsp:cNvPr id="0" name=""/>
        <dsp:cNvSpPr/>
      </dsp:nvSpPr>
      <dsp:spPr>
        <a:xfrm>
          <a:off x="5289768" y="102549"/>
          <a:ext cx="2937420" cy="11749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Global reaction- diffusion network</a:t>
          </a:r>
        </a:p>
      </dsp:txBody>
      <dsp:txXfrm>
        <a:off x="5289768" y="102549"/>
        <a:ext cx="2937420" cy="11749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23D272-5B5E-0040-8460-C16EA9A0CB4E}">
      <dsp:nvSpPr>
        <dsp:cNvPr id="0" name=""/>
        <dsp:cNvSpPr/>
      </dsp:nvSpPr>
      <dsp:spPr>
        <a:xfrm>
          <a:off x="2411" y="157588"/>
          <a:ext cx="2937420" cy="11749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No Space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411" y="157588"/>
        <a:ext cx="2937420" cy="1174968"/>
      </dsp:txXfrm>
    </dsp:sp>
    <dsp:sp modelId="{E3E0DEF5-31A0-E146-85EC-AC6C03989776}">
      <dsp:nvSpPr>
        <dsp:cNvPr id="0" name=""/>
        <dsp:cNvSpPr/>
      </dsp:nvSpPr>
      <dsp:spPr>
        <a:xfrm>
          <a:off x="2646089" y="157588"/>
          <a:ext cx="2937420" cy="11749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Individual volume or membrane elements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646089" y="157588"/>
        <a:ext cx="2937420" cy="1174968"/>
      </dsp:txXfrm>
    </dsp:sp>
    <dsp:sp modelId="{F416027E-EE0C-3548-A7C5-FF12F7B37E60}">
      <dsp:nvSpPr>
        <dsp:cNvPr id="0" name=""/>
        <dsp:cNvSpPr/>
      </dsp:nvSpPr>
      <dsp:spPr>
        <a:xfrm>
          <a:off x="5289768" y="157588"/>
          <a:ext cx="2937420" cy="11749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Global simulation geometry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289768" y="157588"/>
        <a:ext cx="2937420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3EF3C-1F4C-564A-ABBC-50E5C3E9AB6F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1207B-7DA1-6C4A-83B9-B17732261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1207B-7DA1-6C4A-83B9-B177322617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1207B-7DA1-6C4A-83B9-B1773226176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F8D8-AD8A-9947-9005-B8A5EF33FFA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FD01-D5AB-1541-9DE3-2F0AD0948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schellersheim\Desktop\UTSW\Ecad361_long0001-1000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immune@niaid.nih.gov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9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-60min_composite_bbyr.png"/>
          <p:cNvPicPr>
            <a:picLocks noChangeAspect="1"/>
          </p:cNvPicPr>
          <p:nvPr/>
        </p:nvPicPr>
        <p:blipFill>
          <a:blip r:embed="rId3">
            <a:alphaModFix amt="22000"/>
          </a:blip>
          <a:srcRect l="51684" t="56667" r="-2020" b="2525"/>
          <a:stretch>
            <a:fillRect/>
          </a:stretch>
        </p:blipFill>
        <p:spPr>
          <a:xfrm>
            <a:off x="854364" y="415104"/>
            <a:ext cx="7435272" cy="60277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506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Rule-based spatially resolved modeling of cellular signaling</a:t>
            </a:r>
            <a:br>
              <a:rPr lang="en-US" dirty="0" smtClean="0"/>
            </a:b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4128644"/>
            <a:ext cx="7603836" cy="19673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Bastian R. </a:t>
            </a:r>
            <a:r>
              <a:rPr lang="en-US" dirty="0" err="1" smtClean="0">
                <a:solidFill>
                  <a:schemeClr val="tx1"/>
                </a:solidFill>
              </a:rPr>
              <a:t>Angermann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Computational Biology Section, Laboratory of Systems Biology, NIAID, NIH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SBFM’12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30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2012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NIHlogo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230765" y="5137495"/>
            <a:ext cx="1531937" cy="151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Information propagates between local networks via diffusion channels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9205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Local network updates are done iteratively.</a:t>
            </a:r>
          </a:p>
          <a:p>
            <a:pPr lvl="1"/>
            <a:r>
              <a:rPr lang="en-US" sz="2400" dirty="0" smtClean="0"/>
              <a:t>Cached copies are used when a copy has the same fundamental constituents as the network being updated.</a:t>
            </a:r>
          </a:p>
          <a:p>
            <a:pPr lvl="1"/>
            <a:r>
              <a:rPr lang="en-US" sz="2400" dirty="0" smtClean="0"/>
              <a:t>Searching the cache for the correct network is fast, most candidates are rejected based on their size.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Repeat propagation of network contents and update of local networks until no more changes are made any local network.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940468" y="3221865"/>
            <a:ext cx="1111398" cy="558605"/>
            <a:chOff x="1303123" y="3882964"/>
            <a:chExt cx="1111398" cy="558605"/>
          </a:xfrm>
        </p:grpSpPr>
        <p:grpSp>
          <p:nvGrpSpPr>
            <p:cNvPr id="19" name="Group 40"/>
            <p:cNvGrpSpPr/>
            <p:nvPr/>
          </p:nvGrpSpPr>
          <p:grpSpPr>
            <a:xfrm>
              <a:off x="1303123" y="3886936"/>
              <a:ext cx="1106830" cy="553044"/>
              <a:chOff x="1603571" y="3636283"/>
              <a:chExt cx="1106830" cy="553044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43139" y="3907441"/>
                <a:ext cx="548278" cy="913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612709" y="3636283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2431693" y="3910619"/>
                <a:ext cx="548278" cy="913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1603571" y="4186149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2161555" y="3637872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0800000">
                <a:off x="2161555" y="4187738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rot="10800000">
              <a:off x="1312261" y="3882964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1303123" y="4430448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1851969" y="3891701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1861106" y="4439980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1038122" y="4162861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2135813" y="4162861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038123" y="4162861"/>
              <a:ext cx="548278" cy="9138"/>
            </a:xfrm>
            <a:prstGeom prst="line">
              <a:avLst/>
            </a:prstGeom>
            <a:ln w="50800" cap="flat" cmpd="sng" algn="ctr">
              <a:solidFill>
                <a:srgbClr val="77933C"/>
              </a:solidFill>
              <a:prstDash val="sys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80245" y="3302453"/>
            <a:ext cx="987638" cy="1291601"/>
            <a:chOff x="980245" y="3302453"/>
            <a:chExt cx="987638" cy="1291601"/>
          </a:xfrm>
        </p:grpSpPr>
        <p:cxnSp>
          <p:nvCxnSpPr>
            <p:cNvPr id="80" name="Straight Connector 79"/>
            <p:cNvCxnSpPr/>
            <p:nvPr/>
          </p:nvCxnSpPr>
          <p:spPr>
            <a:xfrm rot="16200000" flipH="1">
              <a:off x="1689175" y="4315346"/>
              <a:ext cx="548278" cy="9138"/>
            </a:xfrm>
            <a:prstGeom prst="line">
              <a:avLst/>
            </a:prstGeom>
            <a:ln w="50800" cap="flat" cmpd="sng" algn="ctr">
              <a:solidFill>
                <a:srgbClr val="77933C"/>
              </a:solidFill>
              <a:prstDash val="sysDash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U-Turn Arrow 111"/>
            <p:cNvSpPr/>
            <p:nvPr/>
          </p:nvSpPr>
          <p:spPr>
            <a:xfrm rot="5400000" flipV="1">
              <a:off x="799892" y="3482806"/>
              <a:ext cx="1259851" cy="899146"/>
            </a:xfrm>
            <a:prstGeom prst="uturnArrow">
              <a:avLst>
                <a:gd name="adj1" fmla="val 29238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84233" y="3221865"/>
            <a:ext cx="2688386" cy="1298644"/>
            <a:chOff x="2084233" y="3221865"/>
            <a:chExt cx="2688386" cy="1298644"/>
          </a:xfrm>
        </p:grpSpPr>
        <p:grpSp>
          <p:nvGrpSpPr>
            <p:cNvPr id="135" name="Group 134"/>
            <p:cNvGrpSpPr/>
            <p:nvPr/>
          </p:nvGrpSpPr>
          <p:grpSpPr>
            <a:xfrm>
              <a:off x="3661221" y="3221865"/>
              <a:ext cx="1111398" cy="558605"/>
              <a:chOff x="2932983" y="3893291"/>
              <a:chExt cx="1111398" cy="558605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932983" y="3893291"/>
                <a:ext cx="1111398" cy="558605"/>
                <a:chOff x="1303123" y="3882964"/>
                <a:chExt cx="1111398" cy="558605"/>
              </a:xfrm>
            </p:grpSpPr>
            <p:grpSp>
              <p:nvGrpSpPr>
                <p:cNvPr id="94" name="Group 40"/>
                <p:cNvGrpSpPr/>
                <p:nvPr/>
              </p:nvGrpSpPr>
              <p:grpSpPr>
                <a:xfrm>
                  <a:off x="1303123" y="3886936"/>
                  <a:ext cx="1106830" cy="553044"/>
                  <a:chOff x="1603571" y="3636283"/>
                  <a:chExt cx="1106830" cy="553044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rot="16200000" flipH="1">
                    <a:off x="1343139" y="3907441"/>
                    <a:ext cx="548278" cy="913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10800000">
                    <a:off x="1612709" y="3636283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2431693" y="3910619"/>
                    <a:ext cx="548278" cy="913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10800000">
                    <a:off x="1603571" y="4186149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0800000">
                    <a:off x="2161555" y="3637872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2161555" y="4187738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5" name="Straight Connector 94"/>
                <p:cNvCxnSpPr/>
                <p:nvPr/>
              </p:nvCxnSpPr>
              <p:spPr>
                <a:xfrm rot="10800000">
                  <a:off x="1312261" y="3882964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0800000">
                  <a:off x="1303123" y="4430448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0800000">
                  <a:off x="1851969" y="3891701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1861106" y="4439980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1038122" y="416286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6200000" flipH="1">
                  <a:off x="2135813" y="416286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1038123" y="416286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rgbClr val="77933C"/>
                  </a:solidFill>
                  <a:prstDash val="sys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2946690" y="4448720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rgbClr val="77933C"/>
                </a:solidFill>
                <a:prstDash val="sys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Bent Arrow 112"/>
            <p:cNvSpPr/>
            <p:nvPr/>
          </p:nvSpPr>
          <p:spPr>
            <a:xfrm rot="16200000" flipV="1">
              <a:off x="2732776" y="3218691"/>
              <a:ext cx="653275" cy="1950361"/>
            </a:xfrm>
            <a:prstGeom prst="bentArrow">
              <a:avLst>
                <a:gd name="adj1" fmla="val 41097"/>
                <a:gd name="adj2" fmla="val 25000"/>
                <a:gd name="adj3" fmla="val 25000"/>
                <a:gd name="adj4" fmla="val 4375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3193133" y="3500373"/>
              <a:ext cx="32682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88664" y="3220276"/>
            <a:ext cx="4304710" cy="1300752"/>
            <a:chOff x="2188664" y="3220276"/>
            <a:chExt cx="4304710" cy="1300752"/>
          </a:xfrm>
        </p:grpSpPr>
        <p:sp>
          <p:nvSpPr>
            <p:cNvPr id="129" name="Bent Arrow 128"/>
            <p:cNvSpPr/>
            <p:nvPr/>
          </p:nvSpPr>
          <p:spPr>
            <a:xfrm rot="16200000" flipV="1">
              <a:off x="3943709" y="2112708"/>
              <a:ext cx="653275" cy="4163365"/>
            </a:xfrm>
            <a:prstGeom prst="bentArrow">
              <a:avLst>
                <a:gd name="adj1" fmla="val 41097"/>
                <a:gd name="adj2" fmla="val 25000"/>
                <a:gd name="adj3" fmla="val 25000"/>
                <a:gd name="adj4" fmla="val 4375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381975" y="3220276"/>
              <a:ext cx="1111399" cy="561783"/>
              <a:chOff x="4744630" y="3903618"/>
              <a:chExt cx="1111399" cy="561783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744631" y="3903618"/>
                <a:ext cx="1111398" cy="558605"/>
                <a:chOff x="1303123" y="3882964"/>
                <a:chExt cx="1111398" cy="558605"/>
              </a:xfrm>
            </p:grpSpPr>
            <p:grpSp>
              <p:nvGrpSpPr>
                <p:cNvPr id="115" name="Group 40"/>
                <p:cNvGrpSpPr/>
                <p:nvPr/>
              </p:nvGrpSpPr>
              <p:grpSpPr>
                <a:xfrm>
                  <a:off x="1303123" y="3886936"/>
                  <a:ext cx="1106830" cy="553044"/>
                  <a:chOff x="1603571" y="3636283"/>
                  <a:chExt cx="1106830" cy="553044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1343139" y="3907441"/>
                    <a:ext cx="548278" cy="913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1612709" y="3636283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16200000" flipH="1">
                    <a:off x="2431693" y="3910619"/>
                    <a:ext cx="548278" cy="913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0800000">
                    <a:off x="1603571" y="4186149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2161555" y="3637872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0800000">
                    <a:off x="2161555" y="4187738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10800000">
                  <a:off x="1312261" y="3882964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0800000">
                  <a:off x="1303123" y="4430448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1851969" y="3891701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0800000">
                  <a:off x="1861106" y="4439980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038122" y="416286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2135813" y="416286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1038123" y="416286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rgbClr val="77933C"/>
                  </a:solidFill>
                  <a:prstDash val="sys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744630" y="4449514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rgbClr val="77933C"/>
                </a:solidFill>
                <a:prstDash val="sys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5307183" y="4463813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rgbClr val="77933C"/>
                </a:solidFill>
                <a:prstDash val="sys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Straight Arrow Connector 132"/>
            <p:cNvCxnSpPr/>
            <p:nvPr/>
          </p:nvCxnSpPr>
          <p:spPr>
            <a:xfrm>
              <a:off x="4913886" y="3500373"/>
              <a:ext cx="32682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631155" y="3261629"/>
            <a:ext cx="853188" cy="369332"/>
            <a:chOff x="6631155" y="3261629"/>
            <a:chExt cx="853188" cy="369332"/>
          </a:xfrm>
        </p:grpSpPr>
        <p:cxnSp>
          <p:nvCxnSpPr>
            <p:cNvPr id="136" name="Straight Arrow Connector 135"/>
            <p:cNvCxnSpPr/>
            <p:nvPr/>
          </p:nvCxnSpPr>
          <p:spPr>
            <a:xfrm>
              <a:off x="6631155" y="3501961"/>
              <a:ext cx="32682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7068845" y="326162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5087"/>
            <a:ext cx="4127500" cy="22710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Free 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becomes available after the first iteration. Its association with B will propagate during the second iteration.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representation favors iterative network construction 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368619" y="2620753"/>
            <a:ext cx="1807655" cy="554632"/>
            <a:chOff x="4226177" y="2884022"/>
            <a:chExt cx="1807655" cy="554632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4235315" y="3437066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4226177" y="2888787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4927002" y="2884022"/>
              <a:ext cx="1106830" cy="553044"/>
              <a:chOff x="1603571" y="3636283"/>
              <a:chExt cx="1106830" cy="553044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16200000" flipH="1">
                <a:off x="1343139" y="3907441"/>
                <a:ext cx="548278" cy="913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0800000">
                <a:off x="1612709" y="3636283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2431693" y="3910619"/>
                <a:ext cx="548278" cy="913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1603571" y="4186149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rgbClr val="00000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2161555" y="3637872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rgbClr val="00000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0800000">
                <a:off x="2161555" y="4187738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rgbClr val="000000"/>
                </a:solidFill>
                <a:prstDash val="solid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4505453" y="3153592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978125" y="1826285"/>
            <a:ext cx="3708675" cy="4574515"/>
            <a:chOff x="4978125" y="2070562"/>
            <a:chExt cx="3708675" cy="4574515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5838497" y="3682642"/>
              <a:ext cx="3231848" cy="769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2"/>
            <p:cNvGrpSpPr/>
            <p:nvPr/>
          </p:nvGrpSpPr>
          <p:grpSpPr>
            <a:xfrm>
              <a:off x="4978125" y="2070562"/>
              <a:ext cx="3708675" cy="4330237"/>
              <a:chOff x="457199" y="2894315"/>
              <a:chExt cx="3708675" cy="323184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57199" y="2894315"/>
                <a:ext cx="1236225" cy="3231848"/>
              </a:xfrm>
              <a:prstGeom prst="rect">
                <a:avLst/>
              </a:prstGeom>
              <a:solidFill>
                <a:srgbClr val="C6D9F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693424" y="2894315"/>
                <a:ext cx="1236225" cy="3231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29649" y="2894315"/>
                <a:ext cx="1236225" cy="32318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81346" y="4506393"/>
                <a:ext cx="3231848" cy="769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1312002" y="4506393"/>
                <a:ext cx="3231848" cy="769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38"/>
            <p:cNvGrpSpPr/>
            <p:nvPr/>
          </p:nvGrpSpPr>
          <p:grpSpPr>
            <a:xfrm>
              <a:off x="5778378" y="4190658"/>
              <a:ext cx="2102598" cy="374096"/>
              <a:chOff x="1257452" y="4953277"/>
              <a:chExt cx="2102598" cy="37409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257452" y="4953277"/>
                <a:ext cx="1076173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333625" y="4953277"/>
                <a:ext cx="1026425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488109" y="5140325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30" name="Group 41"/>
            <p:cNvGrpSpPr/>
            <p:nvPr/>
          </p:nvGrpSpPr>
          <p:grpSpPr>
            <a:xfrm>
              <a:off x="5778378" y="2231153"/>
              <a:ext cx="2102598" cy="188636"/>
              <a:chOff x="1257452" y="3194604"/>
              <a:chExt cx="2102598" cy="18863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57452" y="3196192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488109" y="3194604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+/-</a:t>
                </a:r>
                <a:endParaRPr lang="en-US" baseline="30000" dirty="0"/>
              </a:p>
            </p:txBody>
          </p:sp>
          <p:cxnSp>
            <p:nvCxnSpPr>
              <p:cNvPr id="50" name="Straight Connector 49"/>
              <p:cNvCxnSpPr>
                <a:stCxn id="48" idx="3"/>
                <a:endCxn id="49" idx="1"/>
              </p:cNvCxnSpPr>
              <p:nvPr/>
            </p:nvCxnSpPr>
            <p:spPr>
              <a:xfrm flipV="1">
                <a:off x="2129393" y="3288128"/>
                <a:ext cx="358716" cy="1588"/>
              </a:xfrm>
              <a:prstGeom prst="line">
                <a:avLst/>
              </a:prstGeom>
              <a:ln w="25400" cap="flat" cmpd="sng" algn="ctr">
                <a:solidFill>
                  <a:schemeClr val="accent5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9"/>
            <p:cNvGrpSpPr/>
            <p:nvPr/>
          </p:nvGrpSpPr>
          <p:grpSpPr>
            <a:xfrm>
              <a:off x="5778378" y="3003737"/>
              <a:ext cx="2102598" cy="602973"/>
              <a:chOff x="1257452" y="3826152"/>
              <a:chExt cx="2102598" cy="602973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257452" y="3826152"/>
                <a:ext cx="1076173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333625" y="3826152"/>
                <a:ext cx="1026425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488109" y="4242077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cxnSp>
            <p:nvCxnSpPr>
              <p:cNvPr id="47" name="Straight Connector 46"/>
              <p:cNvCxnSpPr>
                <a:stCxn id="46" idx="0"/>
                <a:endCxn id="45" idx="2"/>
              </p:cNvCxnSpPr>
              <p:nvPr/>
            </p:nvCxnSpPr>
            <p:spPr>
              <a:xfrm rot="16200000" flipV="1">
                <a:off x="2771021" y="4089018"/>
                <a:ext cx="228877" cy="77242"/>
              </a:xfrm>
              <a:prstGeom prst="line">
                <a:avLst/>
              </a:prstGeom>
              <a:ln w="25400" cap="flat" cmpd="sng" algn="ctr">
                <a:solidFill>
                  <a:schemeClr val="accent5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7"/>
            <p:cNvGrpSpPr/>
            <p:nvPr/>
          </p:nvGrpSpPr>
          <p:grpSpPr>
            <a:xfrm>
              <a:off x="5791640" y="5148701"/>
              <a:ext cx="2102598" cy="374096"/>
              <a:chOff x="1270714" y="5616852"/>
              <a:chExt cx="2102598" cy="374096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70714" y="5616852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501371" y="5803900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333625" y="5616852"/>
                <a:ext cx="1026425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</p:grpSp>
        <p:sp>
          <p:nvSpPr>
            <p:cNvPr id="33" name="Down Arrow 32"/>
            <p:cNvSpPr/>
            <p:nvPr/>
          </p:nvSpPr>
          <p:spPr>
            <a:xfrm>
              <a:off x="6650319" y="2511083"/>
              <a:ext cx="371978" cy="40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6663581" y="3698004"/>
              <a:ext cx="371978" cy="40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6663581" y="4656048"/>
              <a:ext cx="371978" cy="40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78126" y="5853472"/>
              <a:ext cx="1182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Cytoplasm 1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4340" y="5851983"/>
              <a:ext cx="1182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Cytoplasm 2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22043" y="5649797"/>
              <a:ext cx="1236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Intercellular space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26540" y="6337300"/>
              <a:ext cx="1296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Membrane 1</a:t>
              </a:r>
              <a:r>
                <a:rPr lang="en-US" sz="1400" baseline="30000" dirty="0" smtClean="0">
                  <a:latin typeface="Wingdings"/>
                  <a:ea typeface="Wingdings"/>
                  <a:cs typeface="Wingdings"/>
                </a:rPr>
                <a:t></a:t>
              </a:r>
              <a:endParaRPr lang="en-US" sz="1400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67764" y="6337300"/>
              <a:ext cx="1296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err="1" smtClean="0">
                  <a:latin typeface="Wingdings"/>
                  <a:ea typeface="Wingdings"/>
                  <a:cs typeface="Wingdings"/>
                </a:rPr>
                <a:t></a:t>
              </a:r>
              <a:r>
                <a:rPr lang="en-US" sz="1400" dirty="0" err="1" smtClean="0"/>
                <a:t>Membrane</a:t>
              </a:r>
              <a:r>
                <a:rPr lang="en-US" sz="1400" dirty="0" smtClean="0"/>
                <a:t> 2</a:t>
              </a:r>
              <a:endParaRPr lang="en-US" sz="14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26445"/>
            <a:ext cx="8229600" cy="157614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E-</a:t>
            </a:r>
            <a:r>
              <a:rPr lang="en-US" dirty="0" err="1" smtClean="0"/>
              <a:t>cadherin</a:t>
            </a:r>
            <a:r>
              <a:rPr lang="en-US" dirty="0" smtClean="0"/>
              <a:t> mediated adhesion as an application of rule based spatial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6670" y="6400800"/>
            <a:ext cx="538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Rivard</a:t>
            </a:r>
            <a:r>
              <a:rPr lang="en-US" sz="1600" dirty="0" smtClean="0"/>
              <a:t> N, Frontiers in Bioscience 14, 510-522, January 1, 2009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molecular basis of cell-cell adhesion / E-</a:t>
            </a:r>
            <a:r>
              <a:rPr lang="en-US" dirty="0" err="1" smtClean="0"/>
              <a:t>cadherin</a:t>
            </a:r>
            <a:r>
              <a:rPr lang="en-US" dirty="0" smtClean="0"/>
              <a:t> interactions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 descr="f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6322" r="-36322"/>
          <a:stretch>
            <a:fillRect/>
          </a:stretch>
        </p:blipFill>
        <p:spPr>
          <a:xfrm>
            <a:off x="142159" y="1122286"/>
            <a:ext cx="9098597" cy="500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1003611"/>
            <a:ext cx="2771030" cy="5016189"/>
            <a:chOff x="2102053" y="187478"/>
            <a:chExt cx="2084832" cy="4357734"/>
          </a:xfrm>
        </p:grpSpPr>
        <p:pic>
          <p:nvPicPr>
            <p:cNvPr id="6" name="Picture 5" descr="JCB1998_Contact.jpg"/>
            <p:cNvPicPr>
              <a:picLocks noChangeAspect="1"/>
            </p:cNvPicPr>
            <p:nvPr/>
          </p:nvPicPr>
          <p:blipFill>
            <a:blip r:embed="rId2" cstate="print"/>
            <a:srcRect l="81889" t="5417" b="81451"/>
            <a:stretch>
              <a:fillRect/>
            </a:stretch>
          </p:blipFill>
          <p:spPr>
            <a:xfrm>
              <a:off x="2140154" y="225580"/>
              <a:ext cx="2004357" cy="1796177"/>
            </a:xfrm>
            <a:prstGeom prst="rect">
              <a:avLst/>
            </a:prstGeom>
          </p:spPr>
        </p:pic>
        <p:pic>
          <p:nvPicPr>
            <p:cNvPr id="7" name="Picture 6" descr="JCB1998_intensityScan.jpg"/>
            <p:cNvPicPr>
              <a:picLocks noChangeAspect="1"/>
            </p:cNvPicPr>
            <p:nvPr/>
          </p:nvPicPr>
          <p:blipFill>
            <a:blip r:embed="rId3" cstate="print"/>
            <a:srcRect l="53126" t="63338" b="18563"/>
            <a:stretch>
              <a:fillRect/>
            </a:stretch>
          </p:blipFill>
          <p:spPr>
            <a:xfrm>
              <a:off x="2151315" y="2413566"/>
              <a:ext cx="1974879" cy="18515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35980" y="4298991"/>
              <a:ext cx="19479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dist. across interface (microns)</a:t>
              </a:r>
              <a:endParaRPr lang="en-US" sz="10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2053" y="187478"/>
              <a:ext cx="2084832" cy="434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26274" y="3791415"/>
            <a:ext cx="145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E-</a:t>
            </a:r>
            <a:r>
              <a:rPr lang="en-US" dirty="0" err="1" smtClean="0"/>
              <a:t>cadherin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accumulation</a:t>
            </a:r>
            <a:endParaRPr lang="en-US" dirty="0"/>
          </a:p>
        </p:txBody>
      </p:sp>
      <p:grpSp>
        <p:nvGrpSpPr>
          <p:cNvPr id="3" name="Group 35"/>
          <p:cNvGrpSpPr/>
          <p:nvPr/>
        </p:nvGrpSpPr>
        <p:grpSpPr>
          <a:xfrm>
            <a:off x="-138721" y="774237"/>
            <a:ext cx="12403308" cy="5388636"/>
            <a:chOff x="-1708729" y="722479"/>
            <a:chExt cx="12403308" cy="5388636"/>
          </a:xfrm>
        </p:grpSpPr>
        <p:grpSp>
          <p:nvGrpSpPr>
            <p:cNvPr id="5" name="Group 26"/>
            <p:cNvGrpSpPr/>
            <p:nvPr/>
          </p:nvGrpSpPr>
          <p:grpSpPr>
            <a:xfrm>
              <a:off x="-1708729" y="722479"/>
              <a:ext cx="12403308" cy="5388636"/>
              <a:chOff x="-1708729" y="722479"/>
              <a:chExt cx="12403308" cy="5388636"/>
            </a:xfrm>
          </p:grpSpPr>
          <p:grpSp>
            <p:nvGrpSpPr>
              <p:cNvPr id="10" name="Group 18"/>
              <p:cNvGrpSpPr/>
              <p:nvPr/>
            </p:nvGrpSpPr>
            <p:grpSpPr>
              <a:xfrm rot="16200000">
                <a:off x="1798607" y="-2784857"/>
                <a:ext cx="5388636" cy="12403308"/>
                <a:chOff x="1798607" y="-2784857"/>
                <a:chExt cx="5388636" cy="12403308"/>
              </a:xfrm>
            </p:grpSpPr>
            <p:sp>
              <p:nvSpPr>
                <p:cNvPr id="47" name="Arc 46"/>
                <p:cNvSpPr/>
                <p:nvPr/>
              </p:nvSpPr>
              <p:spPr>
                <a:xfrm rot="18859329">
                  <a:off x="1837425" y="4369278"/>
                  <a:ext cx="5210355" cy="5287992"/>
                </a:xfrm>
                <a:prstGeom prst="arc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6"/>
                <p:cNvGrpSpPr/>
                <p:nvPr/>
              </p:nvGrpSpPr>
              <p:grpSpPr>
                <a:xfrm>
                  <a:off x="4071668" y="3381555"/>
                  <a:ext cx="664233" cy="1630392"/>
                  <a:chOff x="3623094" y="1854680"/>
                  <a:chExt cx="664233" cy="1630392"/>
                </a:xfrm>
              </p:grpSpPr>
              <p:sp>
                <p:nvSpPr>
                  <p:cNvPr id="54" name="Oval 3"/>
                  <p:cNvSpPr/>
                  <p:nvPr/>
                </p:nvSpPr>
                <p:spPr>
                  <a:xfrm>
                    <a:off x="3623094" y="2027208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4"/>
                  <p:cNvSpPr/>
                  <p:nvPr/>
                </p:nvSpPr>
                <p:spPr>
                  <a:xfrm>
                    <a:off x="3795621" y="1854680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4123425" y="2441276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" name="Arc 48"/>
                <p:cNvSpPr/>
                <p:nvPr/>
              </p:nvSpPr>
              <p:spPr>
                <a:xfrm rot="2740671" flipV="1">
                  <a:off x="1938069" y="-2823675"/>
                  <a:ext cx="5210355" cy="5287992"/>
                </a:xfrm>
                <a:prstGeom prst="arc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8"/>
                <p:cNvGrpSpPr/>
                <p:nvPr/>
              </p:nvGrpSpPr>
              <p:grpSpPr>
                <a:xfrm flipV="1">
                  <a:off x="4517367" y="1869094"/>
                  <a:ext cx="664233" cy="1630392"/>
                  <a:chOff x="4819291" y="1869057"/>
                  <a:chExt cx="664233" cy="1630392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 flipH="1">
                    <a:off x="4974566" y="2041585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 flipH="1">
                    <a:off x="5147095" y="1869057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 flipH="1">
                    <a:off x="4819291" y="2455653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4494362" y="3140015"/>
                <a:ext cx="8627" cy="310551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2493034" y="3536830"/>
                <a:ext cx="699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Cell 1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48709" y="2838091"/>
                <a:ext cx="699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Cell 2</a:t>
                </a:r>
                <a:endParaRPr lang="en-US" dirty="0"/>
              </a:p>
            </p:txBody>
          </p:sp>
        </p:grpSp>
        <p:grpSp>
          <p:nvGrpSpPr>
            <p:cNvPr id="13" name="Group 27"/>
            <p:cNvGrpSpPr/>
            <p:nvPr/>
          </p:nvGrpSpPr>
          <p:grpSpPr>
            <a:xfrm rot="5400000">
              <a:off x="3378680" y="3620221"/>
              <a:ext cx="664233" cy="1630392"/>
              <a:chOff x="4819291" y="1869057"/>
              <a:chExt cx="664233" cy="1630392"/>
            </a:xfrm>
          </p:grpSpPr>
          <p:sp>
            <p:nvSpPr>
              <p:cNvPr id="40" name="Oval 39"/>
              <p:cNvSpPr/>
              <p:nvPr/>
            </p:nvSpPr>
            <p:spPr>
              <a:xfrm flipH="1">
                <a:off x="4974566" y="2041585"/>
                <a:ext cx="508958" cy="145786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5147095" y="1869057"/>
                <a:ext cx="163902" cy="1639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4819291" y="2455653"/>
                <a:ext cx="163902" cy="1639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H="1" flipV="1">
              <a:off x="4192438" y="3519577"/>
              <a:ext cx="8626" cy="672861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3511" y="6106180"/>
            <a:ext cx="3732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Adams, C.L., Chen, Y.T., Smith, S.J. &amp; Nelson, W.J. </a:t>
            </a:r>
          </a:p>
          <a:p>
            <a:r>
              <a:rPr lang="en-US" sz="1400" i="1" dirty="0" smtClean="0"/>
              <a:t>J Cell </a:t>
            </a:r>
            <a:r>
              <a:rPr lang="en-US" sz="1400" i="1" dirty="0" err="1" smtClean="0"/>
              <a:t>Biol</a:t>
            </a:r>
            <a:r>
              <a:rPr lang="en-US" sz="1400" dirty="0" smtClean="0"/>
              <a:t> </a:t>
            </a:r>
            <a:r>
              <a:rPr lang="en-US" sz="1400" b="1" dirty="0" smtClean="0"/>
              <a:t>142</a:t>
            </a:r>
            <a:r>
              <a:rPr lang="en-US" sz="1400" dirty="0" smtClean="0"/>
              <a:t>, 1105-1119 (1998)</a:t>
            </a:r>
            <a:endParaRPr lang="en-US" sz="1400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295365" y="254948"/>
            <a:ext cx="8545885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E-</a:t>
            </a:r>
            <a:r>
              <a:rPr lang="en-US" sz="3556" dirty="0" err="1" smtClean="0"/>
              <a:t>cadherin</a:t>
            </a:r>
            <a:r>
              <a:rPr lang="en-US" sz="3556" dirty="0" smtClean="0"/>
              <a:t> mediated cell contact formation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5638800" cy="5353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1524000"/>
            <a:ext cx="914400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5430" y="6400800"/>
            <a:ext cx="538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Rivard</a:t>
            </a:r>
            <a:r>
              <a:rPr lang="en-US" sz="1600" dirty="0" smtClean="0"/>
              <a:t> N, Frontiers in Bioscience 14, 510-522, January 1, 2009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764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molecular basis of cell-cell adhesion / E-</a:t>
            </a:r>
            <a:r>
              <a:rPr lang="en-US" sz="2000" dirty="0" err="1" smtClean="0"/>
              <a:t>cadherin</a:t>
            </a:r>
            <a:r>
              <a:rPr lang="en-US" sz="2000" dirty="0" smtClean="0"/>
              <a:t> interactions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.jpg"/>
          <p:cNvPicPr>
            <a:picLocks noChangeAspect="1"/>
          </p:cNvPicPr>
          <p:nvPr/>
        </p:nvPicPr>
        <p:blipFill>
          <a:blip r:embed="rId2" cstate="print"/>
          <a:srcRect t="17079" r="70270" b="57302"/>
          <a:stretch>
            <a:fillRect/>
          </a:stretch>
        </p:blipFill>
        <p:spPr>
          <a:xfrm>
            <a:off x="842292" y="1981200"/>
            <a:ext cx="3166533" cy="259080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2331786" y="1462178"/>
            <a:ext cx="4907214" cy="1398826"/>
            <a:chOff x="1794294" y="1462178"/>
            <a:chExt cx="4907214" cy="1398826"/>
          </a:xfrm>
        </p:grpSpPr>
        <p:grpSp>
          <p:nvGrpSpPr>
            <p:cNvPr id="10" name="Group 9"/>
            <p:cNvGrpSpPr/>
            <p:nvPr/>
          </p:nvGrpSpPr>
          <p:grpSpPr>
            <a:xfrm>
              <a:off x="5181600" y="1981200"/>
              <a:ext cx="1519908" cy="879804"/>
              <a:chOff x="5181600" y="1981200"/>
              <a:chExt cx="1519908" cy="879804"/>
            </a:xfrm>
          </p:grpSpPr>
          <p:pic>
            <p:nvPicPr>
              <p:cNvPr id="4" name="Picture 3" descr="Fig_4.pdf"/>
              <p:cNvPicPr>
                <a:picLocks noChangeAspect="1"/>
              </p:cNvPicPr>
              <p:nvPr/>
            </p:nvPicPr>
            <p:blipFill>
              <a:blip r:embed="rId3" cstate="print"/>
              <a:srcRect l="39272" t="6498" r="36284" b="84153"/>
              <a:stretch>
                <a:fillRect/>
              </a:stretch>
            </p:blipFill>
            <p:spPr>
              <a:xfrm>
                <a:off x="5181600" y="1981200"/>
                <a:ext cx="1519908" cy="75228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531801" y="2491672"/>
                <a:ext cx="7522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trans</a:t>
                </a:r>
                <a:endParaRPr lang="en-US" i="1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83664" y="2424276"/>
                <a:ext cx="406399" cy="1588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1794294" y="1462178"/>
              <a:ext cx="3295291" cy="1128622"/>
            </a:xfrm>
            <a:custGeom>
              <a:avLst/>
              <a:gdLst>
                <a:gd name="connsiteX0" fmla="*/ 0 w 3295291"/>
                <a:gd name="connsiteY0" fmla="*/ 1128622 h 1128622"/>
                <a:gd name="connsiteX1" fmla="*/ 1104181 w 3295291"/>
                <a:gd name="connsiteY1" fmla="*/ 67573 h 1128622"/>
                <a:gd name="connsiteX2" fmla="*/ 3295291 w 3295291"/>
                <a:gd name="connsiteY2" fmla="*/ 723181 h 112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291" h="1128622">
                  <a:moveTo>
                    <a:pt x="0" y="1128622"/>
                  </a:moveTo>
                  <a:cubicBezTo>
                    <a:pt x="277483" y="631884"/>
                    <a:pt x="554966" y="135146"/>
                    <a:pt x="1104181" y="67573"/>
                  </a:cubicBezTo>
                  <a:cubicBezTo>
                    <a:pt x="1653396" y="0"/>
                    <a:pt x="2474343" y="361590"/>
                    <a:pt x="3295291" y="723181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3341077" y="3234906"/>
            <a:ext cx="3875142" cy="1050644"/>
            <a:chOff x="2803585" y="3234906"/>
            <a:chExt cx="3875142" cy="1050644"/>
          </a:xfrm>
        </p:grpSpPr>
        <p:grpSp>
          <p:nvGrpSpPr>
            <p:cNvPr id="14" name="Group 10"/>
            <p:cNvGrpSpPr/>
            <p:nvPr/>
          </p:nvGrpSpPr>
          <p:grpSpPr>
            <a:xfrm>
              <a:off x="5410200" y="3352800"/>
              <a:ext cx="1268527" cy="932750"/>
              <a:chOff x="5410200" y="3352800"/>
              <a:chExt cx="1268527" cy="932750"/>
            </a:xfrm>
          </p:grpSpPr>
          <p:pic>
            <p:nvPicPr>
              <p:cNvPr id="6" name="Picture 5" descr="Fig_4.pdf"/>
              <p:cNvPicPr>
                <a:picLocks noChangeAspect="1"/>
              </p:cNvPicPr>
              <p:nvPr/>
            </p:nvPicPr>
            <p:blipFill>
              <a:blip r:embed="rId3" cstate="print"/>
              <a:srcRect l="14318" t="6498" r="67185" b="84153"/>
              <a:stretch>
                <a:fillRect/>
              </a:stretch>
            </p:blipFill>
            <p:spPr>
              <a:xfrm>
                <a:off x="5410200" y="3352800"/>
                <a:ext cx="1268527" cy="829733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5752930" y="3766993"/>
                <a:ext cx="445305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5725103" y="3916218"/>
                <a:ext cx="5211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cis</a:t>
                </a:r>
                <a:endParaRPr lang="en-US" i="1" dirty="0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2803585" y="3234906"/>
              <a:ext cx="2501660" cy="934528"/>
            </a:xfrm>
            <a:custGeom>
              <a:avLst/>
              <a:gdLst>
                <a:gd name="connsiteX0" fmla="*/ 0 w 2501660"/>
                <a:gd name="connsiteY0" fmla="*/ 0 h 934528"/>
                <a:gd name="connsiteX1" fmla="*/ 1276709 w 2501660"/>
                <a:gd name="connsiteY1" fmla="*/ 819509 h 934528"/>
                <a:gd name="connsiteX2" fmla="*/ 2501660 w 2501660"/>
                <a:gd name="connsiteY2" fmla="*/ 690113 h 93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1660" h="934528">
                  <a:moveTo>
                    <a:pt x="0" y="0"/>
                  </a:moveTo>
                  <a:cubicBezTo>
                    <a:pt x="429883" y="352245"/>
                    <a:pt x="859766" y="704490"/>
                    <a:pt x="1276709" y="819509"/>
                  </a:cubicBezTo>
                  <a:cubicBezTo>
                    <a:pt x="1693652" y="934528"/>
                    <a:pt x="2097656" y="812320"/>
                    <a:pt x="2501660" y="690113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381000"/>
            <a:ext cx="764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molecular basis of cell-cell adhesion / E-</a:t>
            </a:r>
            <a:r>
              <a:rPr lang="en-US" sz="2000" dirty="0" err="1" smtClean="0"/>
              <a:t>cadherin</a:t>
            </a:r>
            <a:r>
              <a:rPr lang="en-US" sz="2000" dirty="0" smtClean="0"/>
              <a:t> interactions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2057400" y="25908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0400" y="28194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762" y="5451894"/>
            <a:ext cx="512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 bindings are stabilized through </a:t>
            </a:r>
            <a:r>
              <a:rPr lang="en-US" dirty="0" err="1" smtClean="0"/>
              <a:t>cis</a:t>
            </a:r>
            <a:r>
              <a:rPr lang="en-US" dirty="0" smtClean="0"/>
              <a:t> interactions.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457200" y="2286000"/>
            <a:ext cx="1519908" cy="1591901"/>
            <a:chOff x="762000" y="1981200"/>
            <a:chExt cx="1519908" cy="1591901"/>
          </a:xfrm>
        </p:grpSpPr>
        <p:pic>
          <p:nvPicPr>
            <p:cNvPr id="2" name="Picture 1" descr="Fig_4.pdf"/>
            <p:cNvPicPr>
              <a:picLocks noChangeAspect="1"/>
            </p:cNvPicPr>
            <p:nvPr/>
          </p:nvPicPr>
          <p:blipFill>
            <a:blip r:embed="rId2" cstate="print"/>
            <a:srcRect l="39272" t="6498" r="36284" b="84153"/>
            <a:stretch>
              <a:fillRect/>
            </a:stretch>
          </p:blipFill>
          <p:spPr>
            <a:xfrm>
              <a:off x="762000" y="1981200"/>
              <a:ext cx="1519908" cy="7522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12201" y="2491672"/>
              <a:ext cx="7522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trans</a:t>
              </a:r>
              <a:endParaRPr lang="en-US" i="1" dirty="0"/>
            </a:p>
          </p:txBody>
        </p:sp>
        <p:pic>
          <p:nvPicPr>
            <p:cNvPr id="4" name="Picture 3" descr="Fig_4.pdf"/>
            <p:cNvPicPr>
              <a:picLocks noChangeAspect="1"/>
            </p:cNvPicPr>
            <p:nvPr/>
          </p:nvPicPr>
          <p:blipFill>
            <a:blip r:embed="rId2" cstate="print"/>
            <a:srcRect l="14318" t="6498" r="67185" b="84153"/>
            <a:stretch>
              <a:fillRect/>
            </a:stretch>
          </p:blipFill>
          <p:spPr>
            <a:xfrm>
              <a:off x="888778" y="2640351"/>
              <a:ext cx="1268527" cy="82973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231508" y="3054544"/>
              <a:ext cx="445305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64" y="2424276"/>
              <a:ext cx="406399" cy="1588"/>
            </a:xfrm>
            <a:prstGeom prst="line">
              <a:avLst/>
            </a:prstGeom>
            <a:ln>
              <a:solidFill>
                <a:srgbClr val="F796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03681" y="3203769"/>
              <a:ext cx="5211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cis</a:t>
              </a:r>
              <a:endParaRPr lang="en-US" i="1" dirty="0"/>
            </a:p>
          </p:txBody>
        </p:sp>
      </p:grpSp>
      <p:pic>
        <p:nvPicPr>
          <p:cNvPr id="9" name="Picture 8" descr="Fig2b_112011.pdf"/>
          <p:cNvPicPr>
            <a:picLocks noChangeAspect="1"/>
          </p:cNvPicPr>
          <p:nvPr/>
        </p:nvPicPr>
        <p:blipFill>
          <a:blip r:embed="rId3" cstate="print"/>
          <a:srcRect l="7424" t="22744" r="6965" b="23518"/>
          <a:stretch>
            <a:fillRect/>
          </a:stretch>
        </p:blipFill>
        <p:spPr>
          <a:xfrm>
            <a:off x="2667000" y="2286000"/>
            <a:ext cx="6126888" cy="2971800"/>
          </a:xfrm>
          <a:prstGeom prst="rect">
            <a:avLst/>
          </a:prstGeom>
        </p:spPr>
      </p:pic>
      <p:pic>
        <p:nvPicPr>
          <p:cNvPr id="15" name="Picture 14" descr="komplex_flat_112011.pdf"/>
          <p:cNvPicPr>
            <a:picLocks noChangeAspect="1"/>
          </p:cNvPicPr>
          <p:nvPr/>
        </p:nvPicPr>
        <p:blipFill>
          <a:blip r:embed="rId4" cstate="print"/>
          <a:srcRect l="10219" t="20825" r="5478" b="14031"/>
          <a:stretch>
            <a:fillRect/>
          </a:stretch>
        </p:blipFill>
        <p:spPr>
          <a:xfrm>
            <a:off x="3276600" y="1066800"/>
            <a:ext cx="5181600" cy="518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219200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molecular</a:t>
            </a:r>
          </a:p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457200"/>
            <a:ext cx="17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16116" y="457200"/>
            <a:ext cx="18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two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705600" y="304800"/>
            <a:ext cx="1371600" cy="1219199"/>
            <a:chOff x="762000" y="1981200"/>
            <a:chExt cx="1519908" cy="1591901"/>
          </a:xfrm>
        </p:grpSpPr>
        <p:pic>
          <p:nvPicPr>
            <p:cNvPr id="2" name="Picture 1" descr="Fig_4.pdf"/>
            <p:cNvPicPr>
              <a:picLocks noChangeAspect="1"/>
            </p:cNvPicPr>
            <p:nvPr/>
          </p:nvPicPr>
          <p:blipFill>
            <a:blip r:embed="rId2" cstate="print"/>
            <a:srcRect l="39272" t="6498" r="36284" b="84153"/>
            <a:stretch>
              <a:fillRect/>
            </a:stretch>
          </p:blipFill>
          <p:spPr>
            <a:xfrm>
              <a:off x="762000" y="1981200"/>
              <a:ext cx="1519908" cy="7522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12201" y="2491672"/>
              <a:ext cx="7522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trans</a:t>
              </a:r>
              <a:endParaRPr lang="en-US" i="1" dirty="0"/>
            </a:p>
          </p:txBody>
        </p:sp>
        <p:pic>
          <p:nvPicPr>
            <p:cNvPr id="4" name="Picture 3" descr="Fig_4.pdf"/>
            <p:cNvPicPr>
              <a:picLocks noChangeAspect="1"/>
            </p:cNvPicPr>
            <p:nvPr/>
          </p:nvPicPr>
          <p:blipFill>
            <a:blip r:embed="rId2" cstate="print"/>
            <a:srcRect l="14318" t="6498" r="67185" b="84153"/>
            <a:stretch>
              <a:fillRect/>
            </a:stretch>
          </p:blipFill>
          <p:spPr>
            <a:xfrm>
              <a:off x="888778" y="2640351"/>
              <a:ext cx="1268527" cy="82973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231508" y="3054544"/>
              <a:ext cx="445305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64" y="2424276"/>
              <a:ext cx="406399" cy="1588"/>
            </a:xfrm>
            <a:prstGeom prst="line">
              <a:avLst/>
            </a:prstGeom>
            <a:ln>
              <a:solidFill>
                <a:srgbClr val="F796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03681" y="3203769"/>
              <a:ext cx="5211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cis</a:t>
              </a:r>
              <a:endParaRPr lang="en-US" i="1" dirty="0"/>
            </a:p>
          </p:txBody>
        </p:sp>
      </p:grpSp>
      <p:pic>
        <p:nvPicPr>
          <p:cNvPr id="9" name="Picture 8" descr="Fig2b_112011.pdf"/>
          <p:cNvPicPr>
            <a:picLocks noChangeAspect="1"/>
          </p:cNvPicPr>
          <p:nvPr/>
        </p:nvPicPr>
        <p:blipFill>
          <a:blip r:embed="rId3" cstate="print"/>
          <a:srcRect l="7424" t="22744" r="6965" b="23518"/>
          <a:stretch>
            <a:fillRect/>
          </a:stretch>
        </p:blipFill>
        <p:spPr>
          <a:xfrm>
            <a:off x="5503653" y="1769245"/>
            <a:ext cx="3640347" cy="1765722"/>
          </a:xfrm>
          <a:prstGeom prst="rect">
            <a:avLst/>
          </a:prstGeom>
        </p:spPr>
      </p:pic>
      <p:pic>
        <p:nvPicPr>
          <p:cNvPr id="17" name="Picture 16" descr="komplex_flat_112011.pdf"/>
          <p:cNvPicPr>
            <a:picLocks noChangeAspect="1"/>
          </p:cNvPicPr>
          <p:nvPr/>
        </p:nvPicPr>
        <p:blipFill>
          <a:blip r:embed="rId4" cstate="print"/>
          <a:srcRect l="10219" t="20825" r="5478" b="14031"/>
          <a:stretch>
            <a:fillRect/>
          </a:stretch>
        </p:blipFill>
        <p:spPr>
          <a:xfrm>
            <a:off x="5805580" y="3671980"/>
            <a:ext cx="3125638" cy="3125638"/>
          </a:xfrm>
          <a:prstGeom prst="rect">
            <a:avLst/>
          </a:prstGeom>
        </p:spPr>
      </p:pic>
      <p:grpSp>
        <p:nvGrpSpPr>
          <p:cNvPr id="11" name="Group 24"/>
          <p:cNvGrpSpPr/>
          <p:nvPr/>
        </p:nvGrpSpPr>
        <p:grpSpPr>
          <a:xfrm>
            <a:off x="0" y="30082"/>
            <a:ext cx="5723374" cy="6827918"/>
            <a:chOff x="0" y="30082"/>
            <a:chExt cx="5723374" cy="6827918"/>
          </a:xfrm>
        </p:grpSpPr>
        <p:sp>
          <p:nvSpPr>
            <p:cNvPr id="5" name="Rectangle 4"/>
            <p:cNvSpPr/>
            <p:nvPr/>
          </p:nvSpPr>
          <p:spPr>
            <a:xfrm>
              <a:off x="1781175" y="883202"/>
              <a:ext cx="536864" cy="423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Eqns1.PNG"/>
            <p:cNvPicPr>
              <a:picLocks noChangeAspect="1"/>
            </p:cNvPicPr>
            <p:nvPr/>
          </p:nvPicPr>
          <p:blipFill>
            <a:blip r:embed="rId5" cstate="print"/>
            <a:srcRect b="76123"/>
            <a:stretch>
              <a:fillRect/>
            </a:stretch>
          </p:blipFill>
          <p:spPr>
            <a:xfrm>
              <a:off x="0" y="30082"/>
              <a:ext cx="5562600" cy="884318"/>
            </a:xfrm>
            <a:prstGeom prst="rect">
              <a:avLst/>
            </a:prstGeom>
          </p:spPr>
        </p:pic>
        <p:pic>
          <p:nvPicPr>
            <p:cNvPr id="13" name="Picture 12" descr="Eqns1.PNG"/>
            <p:cNvPicPr>
              <a:picLocks noChangeAspect="1"/>
            </p:cNvPicPr>
            <p:nvPr/>
          </p:nvPicPr>
          <p:blipFill>
            <a:blip r:embed="rId5" cstate="print"/>
            <a:srcRect t="50042" b="27012"/>
            <a:stretch>
              <a:fillRect/>
            </a:stretch>
          </p:blipFill>
          <p:spPr>
            <a:xfrm>
              <a:off x="0" y="762000"/>
              <a:ext cx="5486400" cy="838200"/>
            </a:xfrm>
            <a:prstGeom prst="rect">
              <a:avLst/>
            </a:prstGeom>
          </p:spPr>
        </p:pic>
        <p:pic>
          <p:nvPicPr>
            <p:cNvPr id="14" name="Picture 13" descr="Eqns2.PNG"/>
            <p:cNvPicPr>
              <a:picLocks noChangeAspect="1"/>
            </p:cNvPicPr>
            <p:nvPr/>
          </p:nvPicPr>
          <p:blipFill>
            <a:blip r:embed="rId6" cstate="print"/>
            <a:srcRect t="3199" b="4043"/>
            <a:stretch>
              <a:fillRect/>
            </a:stretch>
          </p:blipFill>
          <p:spPr>
            <a:xfrm>
              <a:off x="0" y="1600200"/>
              <a:ext cx="5486400" cy="2209800"/>
            </a:xfrm>
            <a:prstGeom prst="rect">
              <a:avLst/>
            </a:prstGeom>
          </p:spPr>
        </p:pic>
        <p:pic>
          <p:nvPicPr>
            <p:cNvPr id="15" name="Picture 14" descr="Eqns3.PNG"/>
            <p:cNvPicPr>
              <a:picLocks noChangeAspect="1"/>
            </p:cNvPicPr>
            <p:nvPr/>
          </p:nvPicPr>
          <p:blipFill>
            <a:blip r:embed="rId7" cstate="print"/>
            <a:srcRect t="40263" b="32714"/>
            <a:stretch>
              <a:fillRect/>
            </a:stretch>
          </p:blipFill>
          <p:spPr>
            <a:xfrm>
              <a:off x="0" y="3753737"/>
              <a:ext cx="5723374" cy="818263"/>
            </a:xfrm>
            <a:prstGeom prst="rect">
              <a:avLst/>
            </a:prstGeom>
          </p:spPr>
        </p:pic>
        <p:pic>
          <p:nvPicPr>
            <p:cNvPr id="16" name="Picture 15" descr="Eqns4.PNG"/>
            <p:cNvPicPr>
              <a:picLocks noChangeAspect="1"/>
            </p:cNvPicPr>
            <p:nvPr/>
          </p:nvPicPr>
          <p:blipFill>
            <a:blip r:embed="rId8" cstate="print"/>
            <a:srcRect t="3221" b="9821"/>
            <a:stretch>
              <a:fillRect/>
            </a:stretch>
          </p:blipFill>
          <p:spPr>
            <a:xfrm>
              <a:off x="0" y="4800600"/>
              <a:ext cx="5562600" cy="20574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257800" y="304800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56888" y="1085088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800" y="2057400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05400" y="3276600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10200" y="4114800"/>
              <a:ext cx="210312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5410200"/>
              <a:ext cx="304800" cy="2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23296" y="63246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67"/>
          <p:cNvGrpSpPr/>
          <p:nvPr/>
        </p:nvGrpSpPr>
        <p:grpSpPr>
          <a:xfrm>
            <a:off x="1854679" y="1017918"/>
            <a:ext cx="5253487" cy="4934309"/>
            <a:chOff x="2286000" y="905774"/>
            <a:chExt cx="5253487" cy="4934309"/>
          </a:xfrm>
        </p:grpSpPr>
        <p:sp>
          <p:nvSpPr>
            <p:cNvPr id="26" name="Rectangle 25"/>
            <p:cNvSpPr/>
            <p:nvPr/>
          </p:nvSpPr>
          <p:spPr>
            <a:xfrm>
              <a:off x="2286000" y="905774"/>
              <a:ext cx="5253487" cy="49343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03252" y="1009290"/>
              <a:ext cx="4671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Taking the spatial aspect into account increases </a:t>
              </a:r>
            </a:p>
            <a:p>
              <a:r>
                <a:rPr lang="en-US" dirty="0" smtClean="0"/>
                <a:t>complexity of the signaling network.</a:t>
              </a:r>
              <a:endParaRPr lang="en-US" dirty="0"/>
            </a:p>
          </p:txBody>
        </p:sp>
      </p:grpSp>
      <p:grpSp>
        <p:nvGrpSpPr>
          <p:cNvPr id="27" name="Group 69"/>
          <p:cNvGrpSpPr/>
          <p:nvPr/>
        </p:nvGrpSpPr>
        <p:grpSpPr>
          <a:xfrm>
            <a:off x="1863308" y="1871981"/>
            <a:ext cx="5158321" cy="3404509"/>
            <a:chOff x="1863308" y="1871981"/>
            <a:chExt cx="5158321" cy="3404509"/>
          </a:xfrm>
        </p:grpSpPr>
        <p:grpSp>
          <p:nvGrpSpPr>
            <p:cNvPr id="29" name="Group 129"/>
            <p:cNvGrpSpPr/>
            <p:nvPr/>
          </p:nvGrpSpPr>
          <p:grpSpPr>
            <a:xfrm>
              <a:off x="3684221" y="2872595"/>
              <a:ext cx="2224874" cy="2403895"/>
              <a:chOff x="4581367" y="1423358"/>
              <a:chExt cx="3289503" cy="37668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4735902" y="1423358"/>
                <a:ext cx="8626" cy="368348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7691887" y="1506747"/>
                <a:ext cx="8626" cy="368348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95"/>
              <p:cNvGrpSpPr/>
              <p:nvPr/>
            </p:nvGrpSpPr>
            <p:grpSpPr>
              <a:xfrm flipH="1">
                <a:off x="4581367" y="3455621"/>
                <a:ext cx="3286628" cy="1506745"/>
                <a:chOff x="4515231" y="2699372"/>
                <a:chExt cx="3286628" cy="1506745"/>
              </a:xfrm>
            </p:grpSpPr>
            <p:grpSp>
              <p:nvGrpSpPr>
                <p:cNvPr id="33" name="Group 16"/>
                <p:cNvGrpSpPr/>
                <p:nvPr/>
              </p:nvGrpSpPr>
              <p:grpSpPr>
                <a:xfrm rot="4969752" flipV="1">
                  <a:off x="6622916" y="2216293"/>
                  <a:ext cx="664233" cy="1630392"/>
                  <a:chOff x="3623094" y="1854680"/>
                  <a:chExt cx="664233" cy="1630392"/>
                </a:xfrm>
              </p:grpSpPr>
              <p:sp>
                <p:nvSpPr>
                  <p:cNvPr id="63" name="Oval 3"/>
                  <p:cNvSpPr/>
                  <p:nvPr/>
                </p:nvSpPr>
                <p:spPr>
                  <a:xfrm>
                    <a:off x="3623094" y="2027208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4"/>
                  <p:cNvSpPr/>
                  <p:nvPr/>
                </p:nvSpPr>
                <p:spPr>
                  <a:xfrm>
                    <a:off x="3795621" y="1854680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123425" y="2441276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18"/>
                <p:cNvGrpSpPr/>
                <p:nvPr/>
              </p:nvGrpSpPr>
              <p:grpSpPr>
                <a:xfrm rot="16200000" flipV="1">
                  <a:off x="4998310" y="2296801"/>
                  <a:ext cx="664233" cy="1630392"/>
                  <a:chOff x="4819291" y="1869057"/>
                  <a:chExt cx="664233" cy="1630392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 flipH="1">
                    <a:off x="4974566" y="2041585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 flipH="1">
                    <a:off x="5147095" y="1869057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 flipH="1">
                    <a:off x="4819291" y="2455653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27"/>
                <p:cNvGrpSpPr/>
                <p:nvPr/>
              </p:nvGrpSpPr>
              <p:grpSpPr>
                <a:xfrm rot="5400000">
                  <a:off x="5000446" y="2955988"/>
                  <a:ext cx="664233" cy="1630392"/>
                  <a:chOff x="4819291" y="1869057"/>
                  <a:chExt cx="664233" cy="1630392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 flipH="1">
                    <a:off x="4974566" y="2041585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 flipH="1">
                    <a:off x="5147095" y="1869057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 flipH="1">
                    <a:off x="4819291" y="2455653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16"/>
                <p:cNvGrpSpPr/>
                <p:nvPr/>
              </p:nvGrpSpPr>
              <p:grpSpPr>
                <a:xfrm rot="16630248">
                  <a:off x="6654546" y="3058805"/>
                  <a:ext cx="664233" cy="1630392"/>
                  <a:chOff x="3623094" y="1854680"/>
                  <a:chExt cx="664233" cy="1630392"/>
                </a:xfrm>
              </p:grpSpPr>
              <p:sp>
                <p:nvSpPr>
                  <p:cNvPr id="54" name="Oval 3"/>
                  <p:cNvSpPr/>
                  <p:nvPr/>
                </p:nvSpPr>
                <p:spPr>
                  <a:xfrm>
                    <a:off x="3623094" y="2027208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4"/>
                  <p:cNvSpPr/>
                  <p:nvPr/>
                </p:nvSpPr>
                <p:spPr>
                  <a:xfrm>
                    <a:off x="3795621" y="1854680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4123425" y="2441276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112"/>
              <p:cNvGrpSpPr/>
              <p:nvPr/>
            </p:nvGrpSpPr>
            <p:grpSpPr>
              <a:xfrm>
                <a:off x="4584242" y="1715961"/>
                <a:ext cx="3286628" cy="1506745"/>
                <a:chOff x="4515231" y="2699372"/>
                <a:chExt cx="3286628" cy="1506745"/>
              </a:xfrm>
            </p:grpSpPr>
            <p:grpSp>
              <p:nvGrpSpPr>
                <p:cNvPr id="50" name="Group 16"/>
                <p:cNvGrpSpPr/>
                <p:nvPr/>
              </p:nvGrpSpPr>
              <p:grpSpPr>
                <a:xfrm rot="4969752" flipV="1">
                  <a:off x="6622916" y="2216293"/>
                  <a:ext cx="664233" cy="1630392"/>
                  <a:chOff x="3623094" y="1854680"/>
                  <a:chExt cx="664233" cy="1630392"/>
                </a:xfrm>
              </p:grpSpPr>
              <p:sp>
                <p:nvSpPr>
                  <p:cNvPr id="47" name="Oval 3"/>
                  <p:cNvSpPr/>
                  <p:nvPr/>
                </p:nvSpPr>
                <p:spPr>
                  <a:xfrm>
                    <a:off x="3623094" y="2027208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"/>
                  <p:cNvSpPr/>
                  <p:nvPr/>
                </p:nvSpPr>
                <p:spPr>
                  <a:xfrm>
                    <a:off x="3795621" y="1854680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123425" y="2441276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8"/>
                <p:cNvGrpSpPr/>
                <p:nvPr/>
              </p:nvGrpSpPr>
              <p:grpSpPr>
                <a:xfrm rot="16200000" flipV="1">
                  <a:off x="4998310" y="2296801"/>
                  <a:ext cx="664233" cy="1630392"/>
                  <a:chOff x="4819291" y="1869057"/>
                  <a:chExt cx="664233" cy="1630392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 flipH="1">
                    <a:off x="4974566" y="2041585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flipH="1">
                    <a:off x="5147095" y="1869057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flipH="1">
                    <a:off x="4819291" y="2455653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27"/>
                <p:cNvGrpSpPr/>
                <p:nvPr/>
              </p:nvGrpSpPr>
              <p:grpSpPr>
                <a:xfrm rot="5400000">
                  <a:off x="5000446" y="2955988"/>
                  <a:ext cx="664233" cy="1630392"/>
                  <a:chOff x="4819291" y="1869057"/>
                  <a:chExt cx="664233" cy="1630392"/>
                </a:xfrm>
              </p:grpSpPr>
              <p:sp>
                <p:nvSpPr>
                  <p:cNvPr id="41" name="Oval 40"/>
                  <p:cNvSpPr/>
                  <p:nvPr/>
                </p:nvSpPr>
                <p:spPr>
                  <a:xfrm flipH="1">
                    <a:off x="4974566" y="2041585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flipH="1">
                    <a:off x="5147095" y="1869057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flipH="1">
                    <a:off x="4819291" y="2455653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16"/>
                <p:cNvGrpSpPr/>
                <p:nvPr/>
              </p:nvGrpSpPr>
              <p:grpSpPr>
                <a:xfrm rot="16630248">
                  <a:off x="6654546" y="3058805"/>
                  <a:ext cx="664233" cy="1630392"/>
                  <a:chOff x="3623094" y="1854680"/>
                  <a:chExt cx="664233" cy="1630392"/>
                </a:xfrm>
              </p:grpSpPr>
              <p:sp>
                <p:nvSpPr>
                  <p:cNvPr id="38" name="Oval 3"/>
                  <p:cNvSpPr/>
                  <p:nvPr/>
                </p:nvSpPr>
                <p:spPr>
                  <a:xfrm>
                    <a:off x="3623094" y="2027208"/>
                    <a:ext cx="508958" cy="145786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4"/>
                  <p:cNvSpPr/>
                  <p:nvPr/>
                </p:nvSpPr>
                <p:spPr>
                  <a:xfrm>
                    <a:off x="3795621" y="1854680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123425" y="2441276"/>
                    <a:ext cx="163902" cy="1639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6" name="Rounded Rectangle 65"/>
            <p:cNvSpPr/>
            <p:nvPr/>
          </p:nvSpPr>
          <p:spPr>
            <a:xfrm>
              <a:off x="3614468" y="2993368"/>
              <a:ext cx="2380890" cy="10783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620217" y="4111928"/>
              <a:ext cx="2380890" cy="1078302"/>
            </a:xfrm>
            <a:prstGeom prst="round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63308" y="1871981"/>
              <a:ext cx="5158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…this is an example where it destroys the simple correspondence between localized complexes and biochemical species.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15" y="2514600"/>
            <a:ext cx="8925585" cy="84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Putting together a model of E-</a:t>
            </a:r>
            <a:r>
              <a:rPr lang="en-US" sz="2400" dirty="0" err="1" smtClean="0"/>
              <a:t>cadherin</a:t>
            </a:r>
            <a:r>
              <a:rPr lang="en-US" sz="2400" dirty="0" smtClean="0"/>
              <a:t> mediated cell-cell interaction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Simmune</a:t>
            </a:r>
            <a:r>
              <a:rPr lang="en-US" sz="3600" dirty="0" smtClean="0"/>
              <a:t> is a toolkit for </a:t>
            </a:r>
            <a:r>
              <a:rPr lang="en-US" sz="3600" dirty="0" err="1" smtClean="0"/>
              <a:t>spatio</a:t>
            </a:r>
            <a:r>
              <a:rPr lang="en-US" sz="3600" dirty="0" smtClean="0"/>
              <a:t>-temporal models of signaling processes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Graphical frontends for rules, geometries and simulations</a:t>
            </a:r>
          </a:p>
          <a:p>
            <a:r>
              <a:rPr lang="en-US" sz="2800" dirty="0" smtClean="0"/>
              <a:t>Finite Volume based reaction-diffusion </a:t>
            </a:r>
          </a:p>
          <a:p>
            <a:r>
              <a:rPr lang="en-US" sz="2800" dirty="0" smtClean="0"/>
              <a:t>Cellular Potts model for dynamic morphology as a proof of </a:t>
            </a:r>
            <a:r>
              <a:rPr lang="en-US" sz="2800" dirty="0" smtClean="0"/>
              <a:t>concept</a:t>
            </a:r>
          </a:p>
          <a:p>
            <a:r>
              <a:rPr lang="en-US" sz="2800" dirty="0" smtClean="0"/>
              <a:t>API for low level access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ad_Trans_Asso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4318"/>
            <a:ext cx="9144000" cy="2708910"/>
          </a:xfrm>
          <a:prstGeom prst="rect">
            <a:avLst/>
          </a:prstGeom>
        </p:spPr>
      </p:pic>
      <p:pic>
        <p:nvPicPr>
          <p:cNvPr id="3" name="Picture 2" descr="Ecad_Cis_Asso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1823"/>
            <a:ext cx="9144000" cy="2718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679" y="130834"/>
            <a:ext cx="619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Defining a model of trans- and </a:t>
            </a:r>
            <a:r>
              <a:rPr lang="en-US" sz="2000" b="1" dirty="0" err="1" smtClean="0"/>
              <a:t>cis</a:t>
            </a:r>
            <a:r>
              <a:rPr lang="en-US" sz="2000" b="1" dirty="0" smtClean="0"/>
              <a:t> E-</a:t>
            </a:r>
            <a:r>
              <a:rPr lang="en-US" sz="2000" b="1" dirty="0" err="1" smtClean="0"/>
              <a:t>cadherin</a:t>
            </a:r>
            <a:r>
              <a:rPr lang="en-US" sz="2000" b="1" dirty="0" smtClean="0"/>
              <a:t> interactions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5501" y="215660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 </a:t>
            </a:r>
          </a:p>
          <a:p>
            <a:pPr algn="ctr"/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6746" y="5310995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cis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58528" y="4390844"/>
            <a:ext cx="274320" cy="276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35811" y="4370716"/>
            <a:ext cx="274320" cy="276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7"/>
          <p:cNvGrpSpPr/>
          <p:nvPr/>
        </p:nvGrpSpPr>
        <p:grpSpPr>
          <a:xfrm>
            <a:off x="7643846" y="888519"/>
            <a:ext cx="1519166" cy="369332"/>
            <a:chOff x="7643846" y="888519"/>
            <a:chExt cx="1519166" cy="369332"/>
          </a:xfrm>
        </p:grpSpPr>
        <p:sp>
          <p:nvSpPr>
            <p:cNvPr id="9" name="Rectangle 8"/>
            <p:cNvSpPr/>
            <p:nvPr/>
          </p:nvSpPr>
          <p:spPr>
            <a:xfrm>
              <a:off x="7677509" y="905772"/>
              <a:ext cx="1388856" cy="3450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3846" y="888519"/>
              <a:ext cx="1519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trans-binding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7729266" y="4060170"/>
            <a:ext cx="1388856" cy="369332"/>
            <a:chOff x="7729266" y="4060170"/>
            <a:chExt cx="1388856" cy="369332"/>
          </a:xfrm>
        </p:grpSpPr>
        <p:sp>
          <p:nvSpPr>
            <p:cNvPr id="16" name="Rectangle 15"/>
            <p:cNvSpPr/>
            <p:nvPr/>
          </p:nvSpPr>
          <p:spPr>
            <a:xfrm>
              <a:off x="7729266" y="4077422"/>
              <a:ext cx="1388856" cy="3450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07745" y="4060170"/>
              <a:ext cx="1288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cis</a:t>
              </a:r>
              <a:r>
                <a:rPr lang="en-US" dirty="0" smtClean="0">
                  <a:solidFill>
                    <a:srgbClr val="FF0000"/>
                  </a:solidFill>
                </a:rPr>
                <a:t>-binding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 descr="C:\Users\mschellersheim\Desktop\Albuquerque_2012\no_cis_trans.png"/>
          <p:cNvPicPr>
            <a:picLocks noChangeAspect="1" noChangeArrowheads="1"/>
          </p:cNvPicPr>
          <p:nvPr/>
        </p:nvPicPr>
        <p:blipFill>
          <a:blip r:embed="rId4" cstate="print"/>
          <a:srcRect l="36137" t="22569" r="35429" b="47997"/>
          <a:stretch>
            <a:fillRect/>
          </a:stretch>
        </p:blipFill>
        <p:spPr bwMode="auto">
          <a:xfrm>
            <a:off x="7297947" y="1518248"/>
            <a:ext cx="1733356" cy="1345721"/>
          </a:xfrm>
          <a:prstGeom prst="rect">
            <a:avLst/>
          </a:prstGeom>
          <a:noFill/>
        </p:spPr>
      </p:pic>
      <p:pic>
        <p:nvPicPr>
          <p:cNvPr id="1028" name="Picture 4" descr="C:\Users\mschellersheim\Desktop\Albuquerque_2012\no_trans_cis.png"/>
          <p:cNvPicPr>
            <a:picLocks noChangeAspect="1" noChangeArrowheads="1"/>
          </p:cNvPicPr>
          <p:nvPr/>
        </p:nvPicPr>
        <p:blipFill>
          <a:blip r:embed="rId5" cstate="print"/>
          <a:srcRect l="37451" t="36031" r="35851" b="26611"/>
          <a:stretch>
            <a:fillRect/>
          </a:stretch>
        </p:blipFill>
        <p:spPr bwMode="auto">
          <a:xfrm>
            <a:off x="7358334" y="4627664"/>
            <a:ext cx="1664898" cy="174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met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751" y="771904"/>
            <a:ext cx="7740270" cy="5796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679" y="130834"/>
            <a:ext cx="3349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Defining cellular geometries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4295" y="237226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7216" y="238664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itCo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433" y="800524"/>
            <a:ext cx="4477375" cy="5515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679" y="130834"/>
            <a:ext cx="460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Defining the initial cellular biochemistry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12143"/>
            <a:ext cx="891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Simulating E-</a:t>
            </a:r>
            <a:r>
              <a:rPr lang="en-US" sz="2400" dirty="0" err="1" smtClean="0"/>
              <a:t>cadherin</a:t>
            </a:r>
            <a:r>
              <a:rPr lang="en-US" sz="2400" dirty="0" smtClean="0"/>
              <a:t> accumulation at cell interfaces</a:t>
            </a:r>
          </a:p>
        </p:txBody>
      </p:sp>
      <p:pic>
        <p:nvPicPr>
          <p:cNvPr id="4" name="Picture 3" descr="EcadStaticSlice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6169"/>
            <a:ext cx="5848446" cy="3898964"/>
          </a:xfrm>
          <a:prstGeom prst="rect">
            <a:avLst/>
          </a:prstGeom>
        </p:spPr>
      </p:pic>
      <p:pic>
        <p:nvPicPr>
          <p:cNvPr id="6" name="Picture 5" descr="EcadStaticSli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522" y="1389556"/>
            <a:ext cx="5683021" cy="4157229"/>
          </a:xfrm>
          <a:prstGeom prst="rect">
            <a:avLst/>
          </a:prstGeom>
        </p:spPr>
      </p:pic>
      <p:pic>
        <p:nvPicPr>
          <p:cNvPr id="7" name="Picture 6" descr="EcadStaticPro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8383" y="1539166"/>
            <a:ext cx="5195617" cy="5318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47658"/>
            <a:ext cx="3969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static simulation can reproduce the </a:t>
            </a:r>
          </a:p>
          <a:p>
            <a:r>
              <a:rPr lang="en-US" dirty="0" smtClean="0"/>
              <a:t>characteristic accumulation at the </a:t>
            </a:r>
          </a:p>
          <a:p>
            <a:r>
              <a:rPr lang="en-US" dirty="0" smtClean="0"/>
              <a:t>interface of two cells.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1325" y="687292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r>
              <a:rPr lang="en-US" dirty="0" err="1" smtClean="0"/>
              <a:t>cadherin</a:t>
            </a:r>
            <a:r>
              <a:rPr lang="en-US" dirty="0" smtClean="0"/>
              <a:t> accumulation after </a:t>
            </a:r>
          </a:p>
          <a:p>
            <a:r>
              <a:rPr lang="en-US" dirty="0" smtClean="0"/>
              <a:t>60 minutes of contact</a:t>
            </a:r>
            <a:endParaRPr lang="en-US" dirty="0"/>
          </a:p>
        </p:txBody>
      </p:sp>
      <p:pic>
        <p:nvPicPr>
          <p:cNvPr id="12" name="Picture 11" descr="JCB1998_intensityScan.jpg"/>
          <p:cNvPicPr>
            <a:picLocks noChangeAspect="1"/>
          </p:cNvPicPr>
          <p:nvPr/>
        </p:nvPicPr>
        <p:blipFill>
          <a:blip r:embed="rId5" cstate="print"/>
          <a:srcRect l="53126" t="63338" b="18563"/>
          <a:stretch>
            <a:fillRect/>
          </a:stretch>
        </p:blipFill>
        <p:spPr>
          <a:xfrm>
            <a:off x="4077443" y="1962397"/>
            <a:ext cx="2730518" cy="229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komplex_flat_112011.pdf"/>
          <p:cNvPicPr>
            <a:picLocks noChangeAspect="1"/>
          </p:cNvPicPr>
          <p:nvPr/>
        </p:nvPicPr>
        <p:blipFill>
          <a:blip r:embed="rId2" cstate="print"/>
          <a:srcRect l="10219" t="20825" r="5478" b="14031"/>
          <a:stretch>
            <a:fillRect/>
          </a:stretch>
        </p:blipFill>
        <p:spPr>
          <a:xfrm>
            <a:off x="3657600" y="3657600"/>
            <a:ext cx="3200400" cy="3200400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V="1">
            <a:off x="5257800" y="2209800"/>
            <a:ext cx="228600" cy="14478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-1" y="112143"/>
            <a:ext cx="891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Simulating E-</a:t>
            </a:r>
            <a:r>
              <a:rPr lang="en-US" sz="2400" dirty="0" err="1" smtClean="0"/>
              <a:t>cadherin</a:t>
            </a:r>
            <a:r>
              <a:rPr lang="en-US" sz="2400" dirty="0" smtClean="0"/>
              <a:t> accumulation at dynamic cell interfaces using a Potts 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1447800"/>
            <a:ext cx="3523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Potts Model representation of cells </a:t>
            </a:r>
          </a:p>
          <a:p>
            <a:r>
              <a:rPr lang="en-US" dirty="0" smtClean="0"/>
              <a:t>carry molecular concentrations </a:t>
            </a:r>
          </a:p>
          <a:p>
            <a:r>
              <a:rPr lang="en-US" dirty="0" smtClean="0"/>
              <a:t>of E-</a:t>
            </a:r>
            <a:r>
              <a:rPr lang="en-US" dirty="0" err="1" smtClean="0"/>
              <a:t>cadherin</a:t>
            </a:r>
            <a:r>
              <a:rPr lang="en-US" dirty="0" smtClean="0"/>
              <a:t> on their surfaces.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681" y="4419600"/>
            <a:ext cx="3471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Whenever a change in morphology</a:t>
            </a:r>
          </a:p>
          <a:p>
            <a:r>
              <a:rPr lang="en-US" dirty="0" smtClean="0"/>
              <a:t>or biochemical composition occurs</a:t>
            </a:r>
          </a:p>
          <a:p>
            <a:r>
              <a:rPr lang="en-US" dirty="0" smtClean="0"/>
              <a:t>the resulting signaling network has</a:t>
            </a:r>
          </a:p>
          <a:p>
            <a:r>
              <a:rPr lang="en-US" dirty="0" smtClean="0"/>
              <a:t>to be (re-)built in the affected</a:t>
            </a:r>
          </a:p>
          <a:p>
            <a:r>
              <a:rPr lang="en-US" dirty="0" smtClean="0"/>
              <a:t>regions of the simulated cells. </a:t>
            </a:r>
            <a:endParaRPr lang="en-US" dirty="0"/>
          </a:p>
        </p:txBody>
      </p:sp>
      <p:grpSp>
        <p:nvGrpSpPr>
          <p:cNvPr id="2" name="Group 55"/>
          <p:cNvGrpSpPr/>
          <p:nvPr/>
        </p:nvGrpSpPr>
        <p:grpSpPr>
          <a:xfrm>
            <a:off x="3657600" y="762000"/>
            <a:ext cx="3200400" cy="2743200"/>
            <a:chOff x="5562600" y="3124200"/>
            <a:chExt cx="3200400" cy="2743200"/>
          </a:xfrm>
        </p:grpSpPr>
        <p:sp>
          <p:nvSpPr>
            <p:cNvPr id="57" name="Rectangle 56"/>
            <p:cNvSpPr/>
            <p:nvPr/>
          </p:nvSpPr>
          <p:spPr>
            <a:xfrm>
              <a:off x="5562600" y="3124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62600" y="3581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62600" y="4038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62600" y="4495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62600" y="4953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62600" y="5410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19800" y="3581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19800" y="4038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19800" y="4495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19800" y="4953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305800" y="3124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05800" y="3581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05800" y="4038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05800" y="4495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05800" y="4953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305800" y="5410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48600" y="3581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848600" y="4038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48600" y="4495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848600" y="4953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77000" y="4038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77000" y="4495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391400" y="4038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19800" y="5486400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Cell1 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82770" y="5486400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Cell2 </a:t>
              </a:r>
              <a:endParaRPr lang="en-US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5029200" y="16764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5"/>
          <p:cNvGrpSpPr/>
          <p:nvPr/>
        </p:nvGrpSpPr>
        <p:grpSpPr>
          <a:xfrm>
            <a:off x="3657600" y="762000"/>
            <a:ext cx="3200400" cy="2743200"/>
            <a:chOff x="3657600" y="762000"/>
            <a:chExt cx="3200400" cy="2743200"/>
          </a:xfrm>
        </p:grpSpPr>
        <p:sp>
          <p:nvSpPr>
            <p:cNvPr id="4" name="Rectangle 3"/>
            <p:cNvSpPr/>
            <p:nvPr/>
          </p:nvSpPr>
          <p:spPr>
            <a:xfrm>
              <a:off x="3657600" y="762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1219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1676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2133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2590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3048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1219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4800" y="1676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2133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4800" y="2590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762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0800" y="1219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1676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00800" y="2133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0800" y="2590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0800" y="30480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0" y="12192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3600" y="1676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43600" y="2133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43600" y="25908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0" y="16764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0" y="2133600"/>
              <a:ext cx="457200" cy="45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3000" y="17526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95800" y="12192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95800" y="14478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53000" y="23622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038600" y="8382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38600" y="9906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95800" y="26670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38600" y="33528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38600" y="31242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638800" y="13716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96000" y="8382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38800" y="22098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638800" y="23622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38800" y="25908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638800" y="28194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96000" y="32004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53000" y="21336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83"/>
          <p:cNvSpPr/>
          <p:nvPr/>
        </p:nvSpPr>
        <p:spPr>
          <a:xfrm>
            <a:off x="5638800" y="1905000"/>
            <a:ext cx="3810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86"/>
          <p:cNvGrpSpPr/>
          <p:nvPr/>
        </p:nvGrpSpPr>
        <p:grpSpPr>
          <a:xfrm>
            <a:off x="5181600" y="1676400"/>
            <a:ext cx="762000" cy="457200"/>
            <a:chOff x="5181600" y="1676400"/>
            <a:chExt cx="762000" cy="457200"/>
          </a:xfrm>
        </p:grpSpPr>
        <p:sp>
          <p:nvSpPr>
            <p:cNvPr id="88" name="Rectangle 87"/>
            <p:cNvSpPr/>
            <p:nvPr/>
          </p:nvSpPr>
          <p:spPr>
            <a:xfrm>
              <a:off x="5486400" y="1676400"/>
              <a:ext cx="4572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181600" y="1905000"/>
              <a:ext cx="381000" cy="1524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xplosion 1 89"/>
            <p:cNvSpPr/>
            <p:nvPr/>
          </p:nvSpPr>
          <p:spPr>
            <a:xfrm>
              <a:off x="5181600" y="1752600"/>
              <a:ext cx="228600" cy="228600"/>
            </a:xfrm>
            <a:prstGeom prst="irregularSeal1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82" grpId="0" animBg="1"/>
      <p:bldP spid="82" grpId="1" animBg="1"/>
      <p:bldP spid="84" grpId="0" animBg="1"/>
      <p:bldP spid="8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cad361_long0001-1000.avi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5513" y="1528778"/>
            <a:ext cx="4682705" cy="4682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85" y="18978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computational model of E-</a:t>
            </a:r>
            <a:r>
              <a:rPr lang="en-US" sz="2000" dirty="0" err="1" smtClean="0"/>
              <a:t>cadherin</a:t>
            </a:r>
            <a:r>
              <a:rPr lang="en-US" sz="2000" dirty="0" smtClean="0"/>
              <a:t> mediated cell contact:</a:t>
            </a:r>
          </a:p>
          <a:p>
            <a:r>
              <a:rPr lang="en-US" sz="2000" dirty="0" smtClean="0"/>
              <a:t>Molecular adhesion drives the growth of an intercellular contact.</a:t>
            </a:r>
          </a:p>
          <a:p>
            <a:r>
              <a:rPr lang="en-US" sz="2000" dirty="0" smtClean="0"/>
              <a:t>Local reaction networks are updated dynamically in response to morphology changes.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6324600"/>
            <a:ext cx="217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 of simulated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95" y="16726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E-</a:t>
            </a:r>
            <a:r>
              <a:rPr lang="en-US" sz="2400" dirty="0" err="1" smtClean="0"/>
              <a:t>cadherin</a:t>
            </a:r>
            <a:r>
              <a:rPr lang="en-US" sz="2400" dirty="0" smtClean="0"/>
              <a:t> accumulates at the cell-cell contact</a:t>
            </a:r>
          </a:p>
        </p:txBody>
      </p:sp>
      <p:pic>
        <p:nvPicPr>
          <p:cNvPr id="3" name="Picture 2" descr="EcadContact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" y="691375"/>
            <a:ext cx="4910685" cy="3468030"/>
          </a:xfrm>
          <a:prstGeom prst="rect">
            <a:avLst/>
          </a:prstGeom>
        </p:spPr>
      </p:pic>
      <p:pic>
        <p:nvPicPr>
          <p:cNvPr id="5" name="Picture 4" descr="EcadCu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935" y="1560956"/>
            <a:ext cx="5479561" cy="3479184"/>
          </a:xfrm>
          <a:prstGeom prst="rect">
            <a:avLst/>
          </a:prstGeom>
        </p:spPr>
      </p:pic>
      <p:pic>
        <p:nvPicPr>
          <p:cNvPr id="6" name="Picture 5" descr="EcadCu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0337" y="2289097"/>
            <a:ext cx="5787723" cy="3740766"/>
          </a:xfrm>
          <a:prstGeom prst="rect">
            <a:avLst/>
          </a:prstGeom>
        </p:spPr>
      </p:pic>
      <p:pic>
        <p:nvPicPr>
          <p:cNvPr id="7" name="Picture 6" descr="EcadSideSli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9619" y="3166959"/>
            <a:ext cx="5694381" cy="369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dynamic simulation of the growing cell-cell contact shows a different behavior of E-</a:t>
            </a:r>
            <a:r>
              <a:rPr lang="en-US" sz="2400" dirty="0" err="1" smtClean="0"/>
              <a:t>cadherin</a:t>
            </a:r>
            <a:r>
              <a:rPr lang="en-US" sz="2400" dirty="0" smtClean="0"/>
              <a:t>:</a:t>
            </a:r>
          </a:p>
        </p:txBody>
      </p:sp>
      <p:pic>
        <p:nvPicPr>
          <p:cNvPr id="3" name="Picture 2" descr="EcadSlice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91" y="841568"/>
            <a:ext cx="6192309" cy="587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adStatic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4629"/>
            <a:ext cx="3962400" cy="4056371"/>
          </a:xfrm>
          <a:prstGeom prst="rect">
            <a:avLst/>
          </a:prstGeom>
        </p:spPr>
      </p:pic>
      <p:pic>
        <p:nvPicPr>
          <p:cNvPr id="5" name="Picture 4" descr="EcadSlicePro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900"/>
            <a:ext cx="4267199" cy="40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495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Static simulation</a:t>
            </a:r>
            <a:r>
              <a:rPr lang="en-US" dirty="0" smtClean="0"/>
              <a:t>: E-</a:t>
            </a:r>
            <a:r>
              <a:rPr lang="en-US" dirty="0" err="1" smtClean="0"/>
              <a:t>cadherin</a:t>
            </a:r>
            <a:r>
              <a:rPr lang="en-US" dirty="0" smtClean="0"/>
              <a:t> becomes trapped at the periphery of the contact region.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simulation</a:t>
            </a:r>
            <a:r>
              <a:rPr lang="en-US" dirty="0" smtClean="0"/>
              <a:t>: E-</a:t>
            </a:r>
            <a:r>
              <a:rPr lang="en-US" dirty="0" err="1" smtClean="0"/>
              <a:t>cadherin</a:t>
            </a:r>
            <a:r>
              <a:rPr lang="en-US" dirty="0" smtClean="0"/>
              <a:t> accumulates wherever cells form local contacts.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581893"/>
            <a:ext cx="886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Cadherins</a:t>
            </a:r>
            <a:r>
              <a:rPr lang="en-US" dirty="0" smtClean="0"/>
              <a:t> diffuse too rapidly to be trapped at the </a:t>
            </a:r>
            <a:r>
              <a:rPr lang="en-US" b="1" i="1" dirty="0" smtClean="0"/>
              <a:t>slowly growing </a:t>
            </a:r>
            <a:r>
              <a:rPr lang="en-US" dirty="0" smtClean="0"/>
              <a:t>periphery.</a:t>
            </a:r>
          </a:p>
          <a:p>
            <a:r>
              <a:rPr lang="en-US" dirty="0" smtClean="0"/>
              <a:t>The cells cannot use passive </a:t>
            </a:r>
            <a:r>
              <a:rPr lang="en-US" dirty="0" err="1" smtClean="0"/>
              <a:t>diffusional</a:t>
            </a:r>
            <a:r>
              <a:rPr lang="en-US" dirty="0" smtClean="0"/>
              <a:t> trapping to support the edges of the interface </a:t>
            </a:r>
          </a:p>
          <a:p>
            <a:r>
              <a:rPr lang="en-US" dirty="0" smtClean="0"/>
              <a:t>but have to employ active transport of </a:t>
            </a:r>
            <a:r>
              <a:rPr lang="en-US" dirty="0" err="1" smtClean="0"/>
              <a:t>Cadherin</a:t>
            </a:r>
            <a:r>
              <a:rPr lang="en-US" dirty="0" smtClean="0"/>
              <a:t> complexes (through cortical </a:t>
            </a:r>
            <a:r>
              <a:rPr lang="en-US" dirty="0" err="1" smtClean="0"/>
              <a:t>actin</a:t>
            </a:r>
            <a:r>
              <a:rPr lang="en-US" dirty="0" smtClean="0"/>
              <a:t> dynamics).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adProfileD001ExtView.png"/>
          <p:cNvPicPr>
            <a:picLocks noChangeAspect="1"/>
          </p:cNvPicPr>
          <p:nvPr/>
        </p:nvPicPr>
        <p:blipFill>
          <a:blip r:embed="rId2" cstate="print"/>
          <a:srcRect l="9019" r="1503"/>
          <a:stretch>
            <a:fillRect/>
          </a:stretch>
        </p:blipFill>
        <p:spPr>
          <a:xfrm>
            <a:off x="107735" y="75193"/>
            <a:ext cx="3167609" cy="2946400"/>
          </a:xfrm>
          <a:prstGeom prst="rect">
            <a:avLst/>
          </a:prstGeom>
        </p:spPr>
      </p:pic>
      <p:pic>
        <p:nvPicPr>
          <p:cNvPr id="5" name="Picture 4" descr="PPlota.png"/>
          <p:cNvPicPr>
            <a:picLocks noChangeAspect="1"/>
          </p:cNvPicPr>
          <p:nvPr/>
        </p:nvPicPr>
        <p:blipFill>
          <a:blip r:embed="rId3" cstate="print"/>
          <a:srcRect l="9689" r="9309"/>
          <a:stretch>
            <a:fillRect/>
          </a:stretch>
        </p:blipFill>
        <p:spPr>
          <a:xfrm>
            <a:off x="3276601" y="76200"/>
            <a:ext cx="2793376" cy="2944368"/>
          </a:xfrm>
          <a:prstGeom prst="rect">
            <a:avLst/>
          </a:prstGeom>
        </p:spPr>
      </p:pic>
      <p:pic>
        <p:nvPicPr>
          <p:cNvPr id="6" name="Picture 5" descr="SlowDiffContact.pdf"/>
          <p:cNvPicPr>
            <a:picLocks noChangeAspect="1"/>
          </p:cNvPicPr>
          <p:nvPr/>
        </p:nvPicPr>
        <p:blipFill>
          <a:blip r:embed="rId4" cstate="print"/>
          <a:srcRect l="4286" r="2143"/>
          <a:stretch>
            <a:fillRect/>
          </a:stretch>
        </p:blipFill>
        <p:spPr>
          <a:xfrm>
            <a:off x="6096000" y="304800"/>
            <a:ext cx="30480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2983468"/>
            <a:ext cx="501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with 15 times lower diffusion coefficient</a:t>
            </a:r>
            <a:endParaRPr lang="en-US" dirty="0"/>
          </a:p>
        </p:txBody>
      </p:sp>
      <p:pic>
        <p:nvPicPr>
          <p:cNvPr id="8" name="Picture 7" descr="EcadFastConta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842" y="3593069"/>
            <a:ext cx="3154758" cy="2895600"/>
          </a:xfrm>
          <a:prstGeom prst="rect">
            <a:avLst/>
          </a:prstGeom>
        </p:spPr>
      </p:pic>
      <p:pic>
        <p:nvPicPr>
          <p:cNvPr id="9" name="Picture 8" descr="FastContactSlice3a.png"/>
          <p:cNvPicPr>
            <a:picLocks noChangeAspect="1"/>
          </p:cNvPicPr>
          <p:nvPr/>
        </p:nvPicPr>
        <p:blipFill>
          <a:blip r:embed="rId6" cstate="print"/>
          <a:srcRect t="3996" b="3996"/>
          <a:stretch>
            <a:fillRect/>
          </a:stretch>
        </p:blipFill>
        <p:spPr>
          <a:xfrm>
            <a:off x="3276600" y="3593069"/>
            <a:ext cx="2817398" cy="2895600"/>
          </a:xfrm>
          <a:prstGeom prst="rect">
            <a:avLst/>
          </a:prstGeom>
        </p:spPr>
      </p:pic>
      <p:pic>
        <p:nvPicPr>
          <p:cNvPr id="10" name="Picture 9" descr="FastContactPlot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1" y="3745468"/>
            <a:ext cx="28956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6488668"/>
            <a:ext cx="571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with 5 times faster growth of the contact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Simmune</a:t>
            </a:r>
            <a:r>
              <a:rPr lang="en-US" sz="3600" dirty="0" smtClean="0"/>
              <a:t> combines rule based signaling models with spatially resolved geometries</a:t>
            </a:r>
            <a:endParaRPr lang="en-US" sz="3600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 rot="2243963">
            <a:off x="3166694" y="2943253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ight Arrow 7"/>
          <p:cNvSpPr/>
          <p:nvPr/>
        </p:nvSpPr>
        <p:spPr>
          <a:xfrm rot="19153866">
            <a:off x="3170221" y="4812012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ight Arrow 8"/>
          <p:cNvSpPr/>
          <p:nvPr/>
        </p:nvSpPr>
        <p:spPr>
          <a:xfrm>
            <a:off x="6245968" y="4276571"/>
            <a:ext cx="421351" cy="36658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52525"/>
            <a:ext cx="3362851" cy="4525963"/>
          </a:xfrm>
        </p:spPr>
        <p:txBody>
          <a:bodyPr wrap="square">
            <a:noAutofit/>
          </a:bodyPr>
          <a:lstStyle/>
          <a:p>
            <a:r>
              <a:rPr lang="en-US" sz="1800" dirty="0" err="1" smtClean="0"/>
              <a:t>Simmune</a:t>
            </a:r>
            <a:r>
              <a:rPr lang="en-US" sz="1800" dirty="0" smtClean="0"/>
              <a:t> Team</a:t>
            </a:r>
          </a:p>
          <a:p>
            <a:pPr lvl="1"/>
            <a:r>
              <a:rPr lang="en-US" sz="1400" b="1" dirty="0" smtClean="0"/>
              <a:t>Martin Meier-Schellersheim</a:t>
            </a:r>
            <a:r>
              <a:rPr lang="en-US" sz="1400" baseline="30000" dirty="0" smtClean="0"/>
              <a:t>1</a:t>
            </a:r>
          </a:p>
          <a:p>
            <a:pPr lvl="1"/>
            <a:r>
              <a:rPr lang="en-US" sz="1400" dirty="0" smtClean="0"/>
              <a:t>Alex D. Garcia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Frederick Klauschen</a:t>
            </a:r>
            <a:r>
              <a:rPr lang="en-US" sz="1400" baseline="30000" dirty="0" smtClean="0"/>
              <a:t>1,2</a:t>
            </a:r>
            <a:endParaRPr lang="en-US" sz="1400" dirty="0" smtClean="0"/>
          </a:p>
          <a:p>
            <a:pPr lvl="1"/>
            <a:r>
              <a:rPr lang="en-US" sz="1400" dirty="0" err="1" smtClean="0"/>
              <a:t>Fengkai</a:t>
            </a:r>
            <a:r>
              <a:rPr lang="en-US" sz="1400" dirty="0" smtClean="0"/>
              <a:t> Zhang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Thorsten Prüstel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r>
              <a:rPr lang="en-US" sz="1800" dirty="0" smtClean="0"/>
              <a:t>Advice</a:t>
            </a:r>
          </a:p>
          <a:p>
            <a:pPr lvl="1"/>
            <a:r>
              <a:rPr lang="en-US" sz="1400" dirty="0" smtClean="0"/>
              <a:t>Ronald N. Germain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Ronald Schwartz</a:t>
            </a:r>
            <a:r>
              <a:rPr lang="en-US" sz="1400" baseline="30000" dirty="0" smtClean="0"/>
              <a:t>4</a:t>
            </a:r>
          </a:p>
          <a:p>
            <a:pPr lvl="1"/>
            <a:r>
              <a:rPr lang="en-US" sz="1400" dirty="0" err="1" smtClean="0"/>
              <a:t>Rajat</a:t>
            </a:r>
            <a:r>
              <a:rPr lang="en-US" sz="1400" dirty="0" smtClean="0"/>
              <a:t> Varma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Aleksandra Nita-Lazar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Iain Fraser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John Tsang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pPr lvl="1"/>
            <a:r>
              <a:rPr lang="en-US" sz="1400" dirty="0" smtClean="0"/>
              <a:t>D. </a:t>
            </a:r>
            <a:r>
              <a:rPr lang="en-US" sz="1400" dirty="0" err="1" smtClean="0"/>
              <a:t>Cioffi</a:t>
            </a:r>
            <a:endParaRPr lang="en-US" sz="1400" dirty="0" smtClean="0"/>
          </a:p>
          <a:p>
            <a:pPr lvl="1"/>
            <a:r>
              <a:rPr lang="en-US" sz="1400" dirty="0" smtClean="0"/>
              <a:t>Gerhard Mack</a:t>
            </a:r>
            <a:r>
              <a:rPr lang="en-US" sz="1400" baseline="30000" dirty="0" smtClean="0"/>
              <a:t>3</a:t>
            </a:r>
            <a:endParaRPr lang="en-US" sz="1400" dirty="0" smtClean="0"/>
          </a:p>
          <a:p>
            <a:pPr lvl="1"/>
            <a:r>
              <a:rPr lang="en-US" sz="1400" dirty="0" smtClean="0"/>
              <a:t>Members of the LSB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188726" y="5392658"/>
            <a:ext cx="44980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 Laboratory of Systems Biology, NIAID, NIH</a:t>
            </a:r>
          </a:p>
          <a:p>
            <a:r>
              <a:rPr lang="en-US" sz="1200" dirty="0" smtClean="0"/>
              <a:t>2 </a:t>
            </a:r>
            <a:r>
              <a:rPr lang="en-US" sz="1200" dirty="0" err="1" smtClean="0"/>
              <a:t>Institut</a:t>
            </a:r>
            <a:r>
              <a:rPr lang="en-US" sz="1200" dirty="0" smtClean="0"/>
              <a:t>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Pathologie</a:t>
            </a:r>
            <a:r>
              <a:rPr lang="en-US" sz="1200" dirty="0" smtClean="0"/>
              <a:t>, </a:t>
            </a:r>
            <a:r>
              <a:rPr lang="en-US" sz="1200" dirty="0" err="1" smtClean="0"/>
              <a:t>Charité</a:t>
            </a:r>
            <a:r>
              <a:rPr lang="en-US" sz="1200" dirty="0" smtClean="0"/>
              <a:t> – </a:t>
            </a:r>
            <a:r>
              <a:rPr lang="en-US" sz="1200" dirty="0" err="1" smtClean="0"/>
              <a:t>Universitätsmedizin</a:t>
            </a:r>
            <a:r>
              <a:rPr lang="en-US" sz="1200" dirty="0" smtClean="0"/>
              <a:t> Berlin </a:t>
            </a:r>
          </a:p>
          <a:p>
            <a:r>
              <a:rPr lang="en-US" sz="1200" dirty="0" smtClean="0"/>
              <a:t>3 II. </a:t>
            </a:r>
            <a:r>
              <a:rPr lang="en-US" sz="1200" dirty="0" err="1" smtClean="0"/>
              <a:t>Institiut</a:t>
            </a:r>
            <a:r>
              <a:rPr lang="en-US" sz="1200" dirty="0" smtClean="0"/>
              <a:t>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Theroretische</a:t>
            </a:r>
            <a:r>
              <a:rPr lang="en-US" sz="1200" dirty="0" smtClean="0"/>
              <a:t> </a:t>
            </a:r>
            <a:r>
              <a:rPr lang="en-US" sz="1200" dirty="0" err="1" smtClean="0"/>
              <a:t>Physik</a:t>
            </a:r>
            <a:r>
              <a:rPr lang="en-US" sz="1200" dirty="0" smtClean="0"/>
              <a:t>, </a:t>
            </a:r>
            <a:r>
              <a:rPr lang="en-US" sz="1200" dirty="0" err="1" smtClean="0"/>
              <a:t>Universität</a:t>
            </a:r>
            <a:r>
              <a:rPr lang="en-US" sz="1200" dirty="0" smtClean="0"/>
              <a:t> Hamburg</a:t>
            </a:r>
          </a:p>
          <a:p>
            <a:r>
              <a:rPr lang="en-US" sz="1200" dirty="0" smtClean="0"/>
              <a:t>4 Laboratory of Cellular and Molecular Immunology, NIAID, NIH</a:t>
            </a:r>
          </a:p>
          <a:p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07592" y="1733714"/>
            <a:ext cx="4215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work was supported by the Intramural Research Program of the US National Institute of Allergy and Infectious Diseases of the National Institutes of Health.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b2EGFR_detai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7921"/>
          <a:stretch/>
        </p:blipFill>
        <p:spPr>
          <a:xfrm>
            <a:off x="629888" y="1000610"/>
            <a:ext cx="3173106" cy="222863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9888" y="79905"/>
            <a:ext cx="652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Course on Computational </a:t>
            </a:r>
            <a:r>
              <a:rPr lang="en-US" b="1" dirty="0"/>
              <a:t>Modeling of Cellular Signaling Processes </a:t>
            </a:r>
            <a:endParaRPr lang="en-US" b="1" dirty="0" smtClean="0"/>
          </a:p>
          <a:p>
            <a:pPr algn="ctr"/>
            <a:r>
              <a:rPr lang="en-US" b="1" dirty="0" smtClean="0"/>
              <a:t>Using the Simmune Software Suite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65209" y="403071"/>
            <a:ext cx="2539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June 4-8, 2012</a:t>
            </a:r>
          </a:p>
          <a:p>
            <a:pPr algn="r"/>
            <a:r>
              <a:rPr lang="en-US" sz="1600" dirty="0" smtClean="0"/>
              <a:t>National Institutes of Health</a:t>
            </a:r>
          </a:p>
          <a:p>
            <a:pPr algn="r"/>
            <a:r>
              <a:rPr lang="en-US" sz="1600" dirty="0" smtClean="0"/>
              <a:t>Bethesda, Maryland</a:t>
            </a:r>
          </a:p>
          <a:p>
            <a:pPr algn="r"/>
            <a:r>
              <a:rPr lang="en-US" sz="1600" dirty="0" smtClean="0"/>
              <a:t>USA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6449" y="1480289"/>
            <a:ext cx="3566610" cy="2218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 smtClean="0"/>
              <a:t>Part 1 (June 4-6)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Creating quantitative models of cellular signaling using visual tools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Performing spatially resolved simulations of cellular biochemistry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Combining biochemical and morphological dynamics</a:t>
            </a:r>
          </a:p>
          <a:p>
            <a:endParaRPr lang="en-US" sz="1200" dirty="0" smtClean="0"/>
          </a:p>
          <a:p>
            <a:r>
              <a:rPr lang="en-US" sz="1200" b="1" dirty="0" smtClean="0"/>
              <a:t>Part 2 (June 6-8)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Using the </a:t>
            </a:r>
            <a:r>
              <a:rPr lang="en-US" sz="1200" dirty="0" err="1"/>
              <a:t>S</a:t>
            </a:r>
            <a:r>
              <a:rPr lang="en-US" sz="1200" dirty="0" err="1" smtClean="0"/>
              <a:t>immune</a:t>
            </a:r>
            <a:r>
              <a:rPr lang="en-US" sz="1200" dirty="0" smtClean="0"/>
              <a:t> software API to develop custom simulations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05612" y="3698937"/>
            <a:ext cx="3488645" cy="1213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1200" dirty="0" smtClean="0"/>
              <a:t>Participants should ideally bring their own laptop but computers will also be provided on site. </a:t>
            </a:r>
          </a:p>
          <a:p>
            <a:pPr algn="just"/>
            <a:r>
              <a:rPr lang="en-US" sz="1200" dirty="0" smtClean="0"/>
              <a:t>A limited number of </a:t>
            </a:r>
            <a:r>
              <a:rPr lang="en-US" sz="1200" b="1" dirty="0" smtClean="0"/>
              <a:t>scholarships</a:t>
            </a:r>
            <a:r>
              <a:rPr lang="en-US" sz="1200" dirty="0" smtClean="0"/>
              <a:t> (travel &amp; lodging) is available.  </a:t>
            </a:r>
          </a:p>
          <a:p>
            <a:pPr algn="just"/>
            <a:r>
              <a:rPr lang="en-US" sz="1200" dirty="0" smtClean="0"/>
              <a:t>To apply please send an email with subject ‘course’ to: </a:t>
            </a:r>
            <a:r>
              <a:rPr lang="en-US" sz="1200" dirty="0" smtClean="0">
                <a:hlinkClick r:id="rId3"/>
              </a:rPr>
              <a:t>simmune@niaid.nih.gov</a:t>
            </a:r>
            <a:endParaRPr lang="en-US" sz="1200" dirty="0" smtClean="0"/>
          </a:p>
        </p:txBody>
      </p:sp>
      <p:pic>
        <p:nvPicPr>
          <p:cNvPr id="9" name="Picture 8" descr="EcadSideSl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7300" y="3580579"/>
            <a:ext cx="3227946" cy="2092322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96444" y="6406156"/>
            <a:ext cx="254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go.usa.gov</a:t>
            </a:r>
            <a:r>
              <a:rPr lang="en-US" dirty="0"/>
              <a:t>/</a:t>
            </a:r>
            <a:r>
              <a:rPr lang="en-US" dirty="0" err="1"/>
              <a:t>URm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5612" y="5000188"/>
            <a:ext cx="19036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Please include a brief statement of your research interests and specify which part(s) of the course you are interested in.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584" y="5000188"/>
            <a:ext cx="1297673" cy="12976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410" y="5866974"/>
            <a:ext cx="32286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Computational </a:t>
            </a:r>
            <a:r>
              <a:rPr lang="en-US" sz="1000" b="1" dirty="0"/>
              <a:t>modeling of cellular signaling processes </a:t>
            </a:r>
          </a:p>
          <a:p>
            <a:r>
              <a:rPr lang="en-US" sz="1000" b="1" dirty="0"/>
              <a:t>embedded into dynamic spatial contexts.</a:t>
            </a:r>
          </a:p>
          <a:p>
            <a:r>
              <a:rPr lang="en-US" sz="1000" dirty="0" err="1"/>
              <a:t>Angermann</a:t>
            </a:r>
            <a:r>
              <a:rPr lang="en-US" sz="1000" dirty="0"/>
              <a:t> BR, </a:t>
            </a:r>
            <a:r>
              <a:rPr lang="en-US" sz="1000" dirty="0" err="1"/>
              <a:t>Klauschen</a:t>
            </a:r>
            <a:r>
              <a:rPr lang="en-US" sz="1000" dirty="0"/>
              <a:t> F, Garcia AD, </a:t>
            </a:r>
            <a:r>
              <a:rPr lang="en-US" sz="1000" dirty="0" err="1"/>
              <a:t>Prustel</a:t>
            </a:r>
            <a:r>
              <a:rPr lang="en-US" sz="1000" dirty="0"/>
              <a:t> T, Zhang F, </a:t>
            </a:r>
            <a:endParaRPr lang="en-US" sz="1000" dirty="0" smtClean="0"/>
          </a:p>
          <a:p>
            <a:r>
              <a:rPr lang="en-US" sz="1000" dirty="0" err="1" smtClean="0"/>
              <a:t>Germain</a:t>
            </a:r>
            <a:r>
              <a:rPr lang="en-US" sz="1000" dirty="0" smtClean="0"/>
              <a:t> </a:t>
            </a:r>
            <a:r>
              <a:rPr lang="en-US" sz="1000" dirty="0"/>
              <a:t>RN, Meier-Schellersheim M.</a:t>
            </a:r>
          </a:p>
          <a:p>
            <a:r>
              <a:rPr lang="en-US" sz="1000" dirty="0"/>
              <a:t>Nat Methods. 2012 Jan 29. </a:t>
            </a:r>
            <a:r>
              <a:rPr lang="en-US" sz="1000" dirty="0" err="1"/>
              <a:t>doi</a:t>
            </a:r>
            <a:r>
              <a:rPr lang="en-US" sz="1000" dirty="0"/>
              <a:t>: 10.1038/nmeth.</a:t>
            </a:r>
            <a:r>
              <a:rPr lang="en-US" sz="1000" dirty="0" smtClean="0"/>
              <a:t>1861</a:t>
            </a:r>
            <a:endParaRPr lang="en-US" sz="1000" dirty="0"/>
          </a:p>
        </p:txBody>
      </p:sp>
      <p:pic>
        <p:nvPicPr>
          <p:cNvPr id="4" name="Picture 3" descr="EcadSliceProf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3810" y="2270867"/>
            <a:ext cx="2762562" cy="2619424"/>
          </a:xfrm>
          <a:prstGeom prst="rect">
            <a:avLst/>
          </a:prstGeom>
          <a:ln>
            <a:noFill/>
          </a:ln>
          <a:effectLst>
            <a:outerShdw blurRad="292100" dist="203200" dir="2700000" algn="tl" rotWithShape="0">
              <a:srgbClr val="333333">
                <a:alpha val="9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367"/>
            <a:ext cx="9144000" cy="6249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" y="-1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specification in </a:t>
            </a:r>
            <a:r>
              <a:rPr lang="en-US" sz="2400" dirty="0" err="1" smtClean="0"/>
              <a:t>Simmune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network representation in </a:t>
            </a:r>
            <a:r>
              <a:rPr lang="en-US" dirty="0" err="1" smtClean="0"/>
              <a:t>Simmune</a:t>
            </a:r>
            <a:r>
              <a:rPr lang="en-US" dirty="0" smtClean="0"/>
              <a:t> is 3-Tiered.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94654"/>
          <a:ext cx="8229600" cy="13800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2404533"/>
          <a:ext cx="8229600" cy="14901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Even well stirred, compartmentalized models require localization awareness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7226"/>
            <a:ext cx="4232815" cy="40889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Molecule concentrations must be updated in the correct compartments.</a:t>
            </a:r>
          </a:p>
          <a:p>
            <a:r>
              <a:rPr lang="en-US" sz="2400" dirty="0" smtClean="0"/>
              <a:t>Localization </a:t>
            </a:r>
            <a:r>
              <a:rPr lang="en-US" sz="2400" smtClean="0"/>
              <a:t>is local</a:t>
            </a:r>
          </a:p>
          <a:p>
            <a:r>
              <a:rPr lang="en-US" sz="2400" dirty="0" smtClean="0"/>
              <a:t>Presence of a complex in multiple compartments adds degeneracy.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978125" y="2070562"/>
            <a:ext cx="3708675" cy="4574515"/>
            <a:chOff x="4978125" y="2070562"/>
            <a:chExt cx="3708675" cy="4574515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5838497" y="3682642"/>
              <a:ext cx="3231848" cy="769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4978125" y="2070562"/>
              <a:ext cx="3708675" cy="4330237"/>
              <a:chOff x="457199" y="2894315"/>
              <a:chExt cx="3708675" cy="323184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7199" y="2894315"/>
                <a:ext cx="1236225" cy="3231848"/>
              </a:xfrm>
              <a:prstGeom prst="rect">
                <a:avLst/>
              </a:prstGeom>
              <a:solidFill>
                <a:srgbClr val="C6D9F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93424" y="2894315"/>
                <a:ext cx="1236225" cy="3231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29649" y="2894315"/>
                <a:ext cx="1236225" cy="32318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81346" y="4506393"/>
                <a:ext cx="3231848" cy="769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1312002" y="4506393"/>
                <a:ext cx="3231848" cy="769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778378" y="4190658"/>
              <a:ext cx="2102598" cy="374096"/>
              <a:chOff x="1257452" y="4953277"/>
              <a:chExt cx="2102598" cy="37409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257452" y="4953277"/>
                <a:ext cx="1076173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333625" y="4953277"/>
                <a:ext cx="1026425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488109" y="5140325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78378" y="2231153"/>
              <a:ext cx="2102598" cy="188636"/>
              <a:chOff x="1257452" y="3194604"/>
              <a:chExt cx="2102598" cy="18863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257452" y="3196192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488109" y="3194604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+/-</a:t>
                </a:r>
                <a:endParaRPr lang="en-US" baseline="30000" dirty="0"/>
              </a:p>
            </p:txBody>
          </p:sp>
          <p:cxnSp>
            <p:nvCxnSpPr>
              <p:cNvPr id="28" name="Straight Connector 27"/>
              <p:cNvCxnSpPr>
                <a:stCxn id="20" idx="3"/>
                <a:endCxn id="17" idx="1"/>
              </p:cNvCxnSpPr>
              <p:nvPr/>
            </p:nvCxnSpPr>
            <p:spPr>
              <a:xfrm flipV="1">
                <a:off x="2129393" y="3288128"/>
                <a:ext cx="358716" cy="1588"/>
              </a:xfrm>
              <a:prstGeom prst="line">
                <a:avLst/>
              </a:prstGeom>
              <a:ln w="25400" cap="flat" cmpd="sng" algn="ctr">
                <a:solidFill>
                  <a:schemeClr val="accent5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778378" y="3003737"/>
              <a:ext cx="2102598" cy="602973"/>
              <a:chOff x="1257452" y="3826152"/>
              <a:chExt cx="2102598" cy="60297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257452" y="3826152"/>
                <a:ext cx="1076173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333625" y="3826152"/>
                <a:ext cx="1026425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488109" y="4242077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cxnSp>
            <p:nvCxnSpPr>
              <p:cNvPr id="29" name="Straight Connector 28"/>
              <p:cNvCxnSpPr>
                <a:stCxn id="25" idx="0"/>
                <a:endCxn id="22" idx="2"/>
              </p:cNvCxnSpPr>
              <p:nvPr/>
            </p:nvCxnSpPr>
            <p:spPr>
              <a:xfrm rot="16200000" flipV="1">
                <a:off x="2771021" y="4089018"/>
                <a:ext cx="228877" cy="77242"/>
              </a:xfrm>
              <a:prstGeom prst="line">
                <a:avLst/>
              </a:prstGeom>
              <a:ln w="25400" cap="flat" cmpd="sng" algn="ctr">
                <a:solidFill>
                  <a:schemeClr val="accent5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91640" y="5148701"/>
              <a:ext cx="2102598" cy="374096"/>
              <a:chOff x="1270714" y="5616852"/>
              <a:chExt cx="2102598" cy="37409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270714" y="5616852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501371" y="5803900"/>
                <a:ext cx="871941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333625" y="5616852"/>
                <a:ext cx="1026425" cy="18704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</p:grpSp>
        <p:sp>
          <p:nvSpPr>
            <p:cNvPr id="44" name="Down Arrow 43"/>
            <p:cNvSpPr/>
            <p:nvPr/>
          </p:nvSpPr>
          <p:spPr>
            <a:xfrm>
              <a:off x="6650319" y="2511083"/>
              <a:ext cx="371978" cy="40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6663581" y="3698004"/>
              <a:ext cx="371978" cy="40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6663581" y="4656048"/>
              <a:ext cx="371978" cy="401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8126" y="5853472"/>
              <a:ext cx="1182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Cytoplasm 1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04340" y="5851983"/>
              <a:ext cx="1182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Cytoplasm 2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2043" y="5649797"/>
              <a:ext cx="1236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Intercellular space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26540" y="6337300"/>
              <a:ext cx="1296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Membrane 1</a:t>
              </a:r>
              <a:r>
                <a:rPr lang="en-US" sz="1400" baseline="30000" dirty="0" smtClean="0">
                  <a:latin typeface="Wingdings"/>
                  <a:ea typeface="Wingdings"/>
                  <a:cs typeface="Wingdings"/>
                </a:rPr>
                <a:t></a:t>
              </a:r>
              <a:endParaRPr lang="en-US" sz="1400" baseline="30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67764" y="6337300"/>
              <a:ext cx="1296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err="1" smtClean="0">
                  <a:latin typeface="Wingdings"/>
                  <a:ea typeface="Wingdings"/>
                  <a:cs typeface="Wingdings"/>
                </a:rPr>
                <a:t></a:t>
              </a:r>
              <a:r>
                <a:rPr lang="en-US" sz="1400" dirty="0" err="1" smtClean="0"/>
                <a:t>Membrane</a:t>
              </a:r>
              <a:r>
                <a:rPr lang="en-US" sz="1400" dirty="0" smtClean="0"/>
                <a:t> 2</a:t>
              </a:r>
              <a:endParaRPr lang="en-US" sz="14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Information propagates between local networks via diffusion channels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a simple reaction system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/>
              <a:t>+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AB</a:t>
            </a:r>
          </a:p>
          <a:p>
            <a:r>
              <a:rPr lang="en-US" sz="2800" dirty="0" smtClean="0"/>
              <a:t>Initial conditions place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/>
              <a:t> at one end of the cell, 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 smtClean="0"/>
              <a:t> at the other: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Trivial networks (without reactions) containing either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 smtClean="0"/>
              <a:t> will be constructed.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29557" y="2884022"/>
            <a:ext cx="1106830" cy="553044"/>
            <a:chOff x="1603571" y="3636283"/>
            <a:chExt cx="1106830" cy="553044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1343139" y="3907441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612709" y="3636283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431693" y="3910619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603571" y="4186149"/>
              <a:ext cx="548846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2161555" y="3637872"/>
              <a:ext cx="548846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161555" y="4187738"/>
              <a:ext cx="548846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Information propagates between local networks via diffusion channels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Diffusion connectivity propagates the network content until no more changes are made in any local network.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Local networks are notified if their content has changed.</a:t>
            </a:r>
          </a:p>
          <a:p>
            <a:endParaRPr lang="en-US" sz="2800" dirty="0" smtClean="0"/>
          </a:p>
        </p:txBody>
      </p:sp>
      <p:grpSp>
        <p:nvGrpSpPr>
          <p:cNvPr id="7" name="Group 19"/>
          <p:cNvGrpSpPr/>
          <p:nvPr/>
        </p:nvGrpSpPr>
        <p:grpSpPr>
          <a:xfrm>
            <a:off x="1482523" y="4228965"/>
            <a:ext cx="1106830" cy="553044"/>
            <a:chOff x="1603571" y="3636283"/>
            <a:chExt cx="1106830" cy="55304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343139" y="3907441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1612709" y="3636283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431693" y="3910619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603571" y="4186149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161555" y="3637872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2161555" y="4187738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730045" y="4226185"/>
            <a:ext cx="1574343" cy="558604"/>
            <a:chOff x="2730045" y="4226185"/>
            <a:chExt cx="1574343" cy="558604"/>
          </a:xfrm>
        </p:grpSpPr>
        <p:grpSp>
          <p:nvGrpSpPr>
            <p:cNvPr id="8" name="Group 52"/>
            <p:cNvGrpSpPr/>
            <p:nvPr/>
          </p:nvGrpSpPr>
          <p:grpSpPr>
            <a:xfrm>
              <a:off x="3197558" y="4226185"/>
              <a:ext cx="1106830" cy="558604"/>
              <a:chOff x="2718105" y="5573913"/>
              <a:chExt cx="1106830" cy="558604"/>
            </a:xfrm>
          </p:grpSpPr>
          <p:grpSp>
            <p:nvGrpSpPr>
              <p:cNvPr id="9" name="Group 40"/>
              <p:cNvGrpSpPr/>
              <p:nvPr/>
            </p:nvGrpSpPr>
            <p:grpSpPr>
              <a:xfrm>
                <a:off x="2718105" y="5577885"/>
                <a:ext cx="1106830" cy="553044"/>
                <a:chOff x="1603571" y="3636283"/>
                <a:chExt cx="1106830" cy="553044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1343139" y="3907441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0800000">
                  <a:off x="1612709" y="3636283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431693" y="3910619"/>
                  <a:ext cx="548278" cy="913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1603571" y="4186149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2161555" y="3637872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2161555" y="4187738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 rot="10800000">
                <a:off x="2727243" y="5573913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0800000">
                <a:off x="2718105" y="6121397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3266951" y="5582650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3276088" y="6130929"/>
                <a:ext cx="548846" cy="158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Arrow Connector 81"/>
            <p:cNvCxnSpPr/>
            <p:nvPr/>
          </p:nvCxnSpPr>
          <p:spPr>
            <a:xfrm>
              <a:off x="2730045" y="4504693"/>
              <a:ext cx="326821" cy="1588"/>
            </a:xfrm>
            <a:prstGeom prst="straightConnector1">
              <a:avLst/>
            </a:prstGeom>
            <a:ln w="50800" cap="flat" cmpd="sng" algn="ctr">
              <a:solidFill>
                <a:schemeClr val="tx1"/>
              </a:solidFill>
              <a:round/>
              <a:headEnd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445080" y="4226185"/>
            <a:ext cx="1610451" cy="558605"/>
            <a:chOff x="4445080" y="4226185"/>
            <a:chExt cx="1610451" cy="558605"/>
          </a:xfrm>
        </p:grpSpPr>
        <p:grpSp>
          <p:nvGrpSpPr>
            <p:cNvPr id="12" name="Group 79"/>
            <p:cNvGrpSpPr/>
            <p:nvPr/>
          </p:nvGrpSpPr>
          <p:grpSpPr>
            <a:xfrm>
              <a:off x="4944133" y="4226185"/>
              <a:ext cx="1111398" cy="558605"/>
              <a:chOff x="6300809" y="5594565"/>
              <a:chExt cx="1111398" cy="558605"/>
            </a:xfrm>
          </p:grpSpPr>
          <p:grpSp>
            <p:nvGrpSpPr>
              <p:cNvPr id="14" name="Group 65"/>
              <p:cNvGrpSpPr/>
              <p:nvPr/>
            </p:nvGrpSpPr>
            <p:grpSpPr>
              <a:xfrm>
                <a:off x="6300809" y="5594565"/>
                <a:ext cx="1106830" cy="558604"/>
                <a:chOff x="2718105" y="5573913"/>
                <a:chExt cx="1106830" cy="558604"/>
              </a:xfrm>
            </p:grpSpPr>
            <p:grpSp>
              <p:nvGrpSpPr>
                <p:cNvPr id="19" name="Group 40"/>
                <p:cNvGrpSpPr/>
                <p:nvPr/>
              </p:nvGrpSpPr>
              <p:grpSpPr>
                <a:xfrm>
                  <a:off x="2718105" y="5577885"/>
                  <a:ext cx="1106830" cy="553044"/>
                  <a:chOff x="1603571" y="3636283"/>
                  <a:chExt cx="1106830" cy="553044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rot="16200000" flipH="1">
                    <a:off x="1343139" y="3907441"/>
                    <a:ext cx="548278" cy="913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0800000">
                    <a:off x="1612709" y="3636283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2431693" y="3910619"/>
                    <a:ext cx="548278" cy="913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1603571" y="4186149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2161555" y="3637872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0800000">
                    <a:off x="2161555" y="4187738"/>
                    <a:ext cx="548846" cy="1588"/>
                  </a:xfrm>
                  <a:prstGeom prst="line">
                    <a:avLst/>
                  </a:prstGeom>
                  <a:ln w="50800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  <a:headEnd type="diamond" w="med" len="med"/>
                    <a:tailEnd type="diamond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2727243" y="5573913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0800000">
                  <a:off x="2718105" y="6121397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10800000">
                  <a:off x="3266951" y="5582650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0800000">
                  <a:off x="3276088" y="6130929"/>
                  <a:ext cx="548846" cy="1588"/>
                </a:xfrm>
                <a:prstGeom prst="line">
                  <a:avLst/>
                </a:prstGeom>
                <a:ln w="508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035807" y="5874462"/>
                <a:ext cx="548278" cy="9138"/>
              </a:xfrm>
              <a:prstGeom prst="line">
                <a:avLst/>
              </a:prstGeom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6200000" flipH="1">
                <a:off x="7133499" y="5874462"/>
                <a:ext cx="548278" cy="9138"/>
              </a:xfrm>
              <a:prstGeom prst="line">
                <a:avLst/>
              </a:prstGeom>
              <a:ln w="508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>
              <a:off x="4445080" y="4504693"/>
              <a:ext cx="326821" cy="1588"/>
            </a:xfrm>
            <a:prstGeom prst="straightConnector1">
              <a:avLst/>
            </a:prstGeom>
            <a:ln w="50800" cap="flat" cmpd="sng" algn="ctr">
              <a:solidFill>
                <a:schemeClr val="tx1"/>
              </a:solidFill>
              <a:round/>
              <a:headEnd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00799" y="3262305"/>
            <a:ext cx="1106830" cy="553044"/>
            <a:chOff x="1603571" y="3636283"/>
            <a:chExt cx="1106830" cy="553044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>
              <a:off x="1343139" y="3907441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1612709" y="3636283"/>
              <a:ext cx="548846" cy="1588"/>
            </a:xfrm>
            <a:prstGeom prst="line">
              <a:avLst/>
            </a:prstGeom>
            <a:ln w="508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2431693" y="3910619"/>
              <a:ext cx="548278" cy="9138"/>
            </a:xfrm>
            <a:prstGeom prst="line">
              <a:avLst/>
            </a:prstGeom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1603571" y="4186149"/>
              <a:ext cx="548846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2161555" y="3637872"/>
              <a:ext cx="548846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>
              <a:off x="2161555" y="4187738"/>
              <a:ext cx="548846" cy="15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83780" y="3729500"/>
            <a:ext cx="6470596" cy="27650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329" y="214448"/>
            <a:ext cx="3805767" cy="515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Identified B as binding partner for A.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617965" y="2475033"/>
            <a:ext cx="2631683" cy="104219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Relevant binding site accessible?</a:t>
            </a:r>
          </a:p>
        </p:txBody>
      </p:sp>
      <p:sp>
        <p:nvSpPr>
          <p:cNvPr id="10" name="Diamond 9"/>
          <p:cNvSpPr/>
          <p:nvPr/>
        </p:nvSpPr>
        <p:spPr>
          <a:xfrm>
            <a:off x="617966" y="988592"/>
            <a:ext cx="2631682" cy="1137287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 in membrane element (ME)?</a:t>
            </a:r>
          </a:p>
          <a:p>
            <a:pPr algn="ctr"/>
            <a:endParaRPr lang="en-US" dirty="0"/>
          </a:p>
        </p:txBody>
      </p:sp>
      <p:sp>
        <p:nvSpPr>
          <p:cNvPr id="11" name="Diamond 10"/>
          <p:cNvSpPr/>
          <p:nvPr/>
        </p:nvSpPr>
        <p:spPr>
          <a:xfrm>
            <a:off x="617965" y="3964377"/>
            <a:ext cx="2631683" cy="1219201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Result AB in ME?</a:t>
            </a:r>
            <a:endParaRPr lang="en-US" dirty="0"/>
          </a:p>
          <a:p>
            <a:pPr algn="ctr"/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07268" y="3978070"/>
            <a:ext cx="2159023" cy="1191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Create a rep. of AB in ME, if this was a inter-membrane complex label the result to resolve potential degeneracy.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81744" y="5684599"/>
            <a:ext cx="2611659" cy="715089"/>
          </a:xfrm>
          <a:prstGeom prst="roundRect">
            <a:avLst/>
          </a:prstGeom>
          <a:solidFill>
            <a:srgbClr val="B3A2C7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Add the association of A and B with result AB among reactions of ME.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01567" y="5577537"/>
            <a:ext cx="1512624" cy="9271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Lookup next interaction of the monomer.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>
            <a:stCxn id="8" idx="2"/>
            <a:endCxn id="10" idx="0"/>
          </p:cNvCxnSpPr>
          <p:nvPr/>
        </p:nvCxnSpPr>
        <p:spPr>
          <a:xfrm rot="5400000">
            <a:off x="1808775" y="855154"/>
            <a:ext cx="258470" cy="8406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4" idx="3"/>
            <a:endCxn id="17" idx="1"/>
          </p:cNvCxnSpPr>
          <p:nvPr/>
        </p:nvCxnSpPr>
        <p:spPr>
          <a:xfrm flipV="1">
            <a:off x="6293403" y="6041087"/>
            <a:ext cx="1008164" cy="1057"/>
          </a:xfrm>
          <a:prstGeom prst="bentConnector3">
            <a:avLst>
              <a:gd name="adj1" fmla="val 50000"/>
            </a:avLst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9" idx="0"/>
          </p:cNvCxnSpPr>
          <p:nvPr/>
        </p:nvCxnSpPr>
        <p:spPr>
          <a:xfrm rot="5400000">
            <a:off x="1759230" y="2300456"/>
            <a:ext cx="349154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>
          <a:xfrm rot="5400000">
            <a:off x="1710233" y="3740802"/>
            <a:ext cx="447149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1" idx="2"/>
            <a:endCxn id="14" idx="1"/>
          </p:cNvCxnSpPr>
          <p:nvPr/>
        </p:nvCxnSpPr>
        <p:spPr>
          <a:xfrm rot="16200000" flipH="1">
            <a:off x="2378492" y="4738892"/>
            <a:ext cx="858566" cy="1747937"/>
          </a:xfrm>
          <a:prstGeom prst="bentConnector2">
            <a:avLst/>
          </a:prstGeom>
          <a:ln w="19050" cap="flat" cmpd="sng" algn="ctr">
            <a:solidFill>
              <a:schemeClr val="tx1"/>
            </a:solidFill>
            <a:prstDash val="dot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3" idx="2"/>
            <a:endCxn id="14" idx="0"/>
          </p:cNvCxnSpPr>
          <p:nvPr/>
        </p:nvCxnSpPr>
        <p:spPr>
          <a:xfrm rot="16200000" flipH="1">
            <a:off x="4729821" y="5426845"/>
            <a:ext cx="514713" cy="794"/>
          </a:xfrm>
          <a:prstGeom prst="bentConnector3">
            <a:avLst>
              <a:gd name="adj1" fmla="val 50000"/>
            </a:avLst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15922" y="428440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7379" y="2758914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7379" y="1279699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32678" y="3412911"/>
            <a:ext cx="47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yes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6285" y="2057690"/>
            <a:ext cx="47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yes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75299" y="5107968"/>
            <a:ext cx="47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yes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91" name="Elbow Connector 90"/>
          <p:cNvCxnSpPr>
            <a:stCxn id="11" idx="3"/>
            <a:endCxn id="13" idx="1"/>
          </p:cNvCxnSpPr>
          <p:nvPr/>
        </p:nvCxnSpPr>
        <p:spPr>
          <a:xfrm>
            <a:off x="3249648" y="4573978"/>
            <a:ext cx="657620" cy="1588"/>
          </a:xfrm>
          <a:prstGeom prst="bentConnector3">
            <a:avLst>
              <a:gd name="adj1" fmla="val 50000"/>
            </a:avLst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stCxn id="10" idx="3"/>
            <a:endCxn id="17" idx="0"/>
          </p:cNvCxnSpPr>
          <p:nvPr/>
        </p:nvCxnSpPr>
        <p:spPr>
          <a:xfrm>
            <a:off x="3249648" y="1557236"/>
            <a:ext cx="4808231" cy="4020301"/>
          </a:xfrm>
          <a:prstGeom prst="bentConnector2">
            <a:avLst/>
          </a:prstGeom>
          <a:ln w="15875" cap="flat" cmpd="sng" algn="ctr">
            <a:solidFill>
              <a:srgbClr val="000000"/>
            </a:solidFill>
            <a:prstDash val="dot"/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" idx="3"/>
          </p:cNvCxnSpPr>
          <p:nvPr/>
        </p:nvCxnSpPr>
        <p:spPr>
          <a:xfrm>
            <a:off x="3249648" y="2996131"/>
            <a:ext cx="4878784" cy="1588"/>
          </a:xfrm>
          <a:prstGeom prst="line">
            <a:avLst/>
          </a:prstGeom>
          <a:ln w="15875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6686</TotalTime>
  <Words>1311</Words>
  <Application>Microsoft Macintosh PowerPoint</Application>
  <PresentationFormat>On-screen Show (4:3)</PresentationFormat>
  <Paragraphs>225</Paragraphs>
  <Slides>31</Slides>
  <Notes>2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Rule-based spatially resolved modeling of cellular signaling processes</vt:lpstr>
      <vt:lpstr>Simmune is a toolkit for spatio-temporal models of signaling processes</vt:lpstr>
      <vt:lpstr>Simmune combines rule based signaling models with spatially resolved geometries</vt:lpstr>
      <vt:lpstr>Slide 4</vt:lpstr>
      <vt:lpstr>The network representation in Simmune is 3-Tiered.</vt:lpstr>
      <vt:lpstr>Even well stirred, compartmentalized models require localization awareness</vt:lpstr>
      <vt:lpstr>Information propagates between local networks via diffusion channels</vt:lpstr>
      <vt:lpstr>Information propagates between local networks via diffusion channels</vt:lpstr>
      <vt:lpstr>Slide 9</vt:lpstr>
      <vt:lpstr>Information propagates between local networks via diffusion channels</vt:lpstr>
      <vt:lpstr>Spatial representation favors iterative network construction </vt:lpstr>
      <vt:lpstr>E-cadherin mediated adhesion as an application of rule based spatial modeling</vt:lpstr>
      <vt:lpstr>The molecular basis of cell-cell adhesion / E-cadherin interactions </vt:lpstr>
      <vt:lpstr>E-cadherin mediated cell contact formation 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Acknowledgements</vt:lpstr>
      <vt:lpstr>Slide 31</vt:lpstr>
    </vt:vector>
  </TitlesOfParts>
  <Company>National Institutes of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National Institute of Allergy and Infectious Disease</dc:creator>
  <cp:lastModifiedBy>National Institute of Allergy and Infectious Disease</cp:lastModifiedBy>
  <cp:revision>16</cp:revision>
  <dcterms:created xsi:type="dcterms:W3CDTF">2012-03-30T18:37:11Z</dcterms:created>
  <dcterms:modified xsi:type="dcterms:W3CDTF">2012-03-30T19:58:58Z</dcterms:modified>
</cp:coreProperties>
</file>