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9" r:id="rId1"/>
    <p:sldMasterId id="2147483742" r:id="rId2"/>
    <p:sldMasterId id="2147483754" r:id="rId3"/>
  </p:sldMasterIdLst>
  <p:notesMasterIdLst>
    <p:notesMasterId r:id="rId26"/>
  </p:notesMasterIdLst>
  <p:handoutMasterIdLst>
    <p:handoutMasterId r:id="rId27"/>
  </p:handoutMasterIdLst>
  <p:sldIdLst>
    <p:sldId id="256" r:id="rId4"/>
    <p:sldId id="411" r:id="rId5"/>
    <p:sldId id="422" r:id="rId6"/>
    <p:sldId id="423" r:id="rId7"/>
    <p:sldId id="424" r:id="rId8"/>
    <p:sldId id="421" r:id="rId9"/>
    <p:sldId id="425" r:id="rId10"/>
    <p:sldId id="426" r:id="rId11"/>
    <p:sldId id="427" r:id="rId12"/>
    <p:sldId id="428" r:id="rId13"/>
    <p:sldId id="429" r:id="rId14"/>
    <p:sldId id="430" r:id="rId15"/>
    <p:sldId id="431" r:id="rId16"/>
    <p:sldId id="432" r:id="rId17"/>
    <p:sldId id="436" r:id="rId18"/>
    <p:sldId id="456" r:id="rId19"/>
    <p:sldId id="443" r:id="rId20"/>
    <p:sldId id="444" r:id="rId21"/>
    <p:sldId id="447" r:id="rId22"/>
    <p:sldId id="446" r:id="rId23"/>
    <p:sldId id="448" r:id="rId24"/>
    <p:sldId id="445" r:id="rId25"/>
  </p:sldIdLst>
  <p:sldSz cx="9144000" cy="6858000" type="screen4x3"/>
  <p:notesSz cx="6983413" cy="9283700"/>
  <p:embeddedFontLst>
    <p:embeddedFont>
      <p:font typeface="Berlin Sans FB" pitchFamily="34" charset="0"/>
      <p:regular r:id="rId28"/>
      <p:bold r:id="rId29"/>
    </p:embeddedFont>
    <p:embeddedFont>
      <p:font typeface="cmr10" pitchFamily="34" charset="0"/>
      <p:regular r:id="rId30"/>
    </p:embeddedFont>
    <p:embeddedFont>
      <p:font typeface="cmsy7" pitchFamily="34" charset="0"/>
      <p:regular r:id="rId31"/>
    </p:embeddedFont>
    <p:embeddedFont>
      <p:font typeface="cmmi7" pitchFamily="34" charset="0"/>
      <p:regular r:id="rId32"/>
    </p:embeddedFont>
    <p:embeddedFont>
      <p:font typeface="cmmi5" pitchFamily="34" charset="0"/>
      <p:regular r:id="rId33"/>
    </p:embeddedFont>
    <p:embeddedFont>
      <p:font typeface="cmr7" pitchFamily="34" charset="0"/>
      <p:regular r:id="rId34"/>
    </p:embeddedFont>
    <p:embeddedFont>
      <p:font typeface="cmmi10" pitchFamily="34" charset="0"/>
      <p:regular r:id="rId35"/>
    </p:embeddedFont>
    <p:embeddedFont>
      <p:font typeface="cmsy10" pitchFamily="34" charset="0"/>
      <p:regular r:id="rId36"/>
    </p:embeddedFont>
    <p:embeddedFont>
      <p:font typeface="Monotype Corsiva" pitchFamily="66" charset="0"/>
      <p:italic r:id="rId37"/>
    </p:embeddedFont>
    <p:embeddedFont>
      <p:font typeface="Fixed Miriam Transparent" pitchFamily="49" charset="-79"/>
      <p:regular r:id="rId38"/>
    </p:embeddedFont>
    <p:embeddedFont>
      <p:font typeface="Mathematica7Mono" pitchFamily="2" charset="2"/>
      <p:regular r:id="rId39"/>
    </p:embeddedFont>
    <p:embeddedFont>
      <p:font typeface="Tahoma" pitchFamily="34" charset="0"/>
      <p:regular r:id="rId40"/>
      <p:bold r:id="rId41"/>
    </p:embeddedFont>
  </p:embeddedFontLst>
  <p:custDataLst>
    <p:tags r:id="rId42"/>
  </p:custDataLst>
  <p:defaultTextStyle>
    <a:defPPr>
      <a:defRPr lang="en-GB"/>
    </a:defPPr>
    <a:lvl1pPr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00"/>
    <a:srgbClr val="000096"/>
    <a:srgbClr val="FFFFFF"/>
    <a:srgbClr val="9999FF"/>
    <a:srgbClr val="B0AC00"/>
    <a:srgbClr val="FFFF66"/>
    <a:srgbClr val="D09E00"/>
    <a:srgbClr val="0000FF"/>
    <a:srgbClr val="FFCC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32" autoAdjust="0"/>
  </p:normalViewPr>
  <p:slideViewPr>
    <p:cSldViewPr snapToGrid="0" snapToObjects="1">
      <p:cViewPr>
        <p:scale>
          <a:sx n="50" d="100"/>
          <a:sy n="50" d="100"/>
        </p:scale>
        <p:origin x="-1008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 snapToGrid="0" snapToObject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117043200" cy="117043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9" Type="http://schemas.openxmlformats.org/officeDocument/2006/relationships/font" Target="fonts/font12.fntdata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font" Target="fonts/font7.fntdata"/><Relationship Id="rId42" Type="http://schemas.openxmlformats.org/officeDocument/2006/relationships/tags" Target="tags/tag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font" Target="fonts/font6.fntdata"/><Relationship Id="rId38" Type="http://schemas.openxmlformats.org/officeDocument/2006/relationships/font" Target="fonts/font11.fntdata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font" Target="fonts/font2.fntdata"/><Relationship Id="rId41" Type="http://schemas.openxmlformats.org/officeDocument/2006/relationships/font" Target="fonts/font1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font" Target="fonts/font5.fntdata"/><Relationship Id="rId37" Type="http://schemas.openxmlformats.org/officeDocument/2006/relationships/font" Target="fonts/font10.fntdata"/><Relationship Id="rId40" Type="http://schemas.openxmlformats.org/officeDocument/2006/relationships/font" Target="fonts/font13.fntdata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font" Target="fonts/font1.fntdata"/><Relationship Id="rId36" Type="http://schemas.openxmlformats.org/officeDocument/2006/relationships/font" Target="fonts/font9.fntdata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font" Target="fonts/font4.fntdata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957638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957638" y="8818563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818563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hangingPunct="0">
              <a:defRPr sz="1200" b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01CD1330-632E-4412-9CCD-71F279AAE03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85000" cy="928528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9700" name="Rectangle 3"/>
          <p:cNvSpPr>
            <a:spLocks noGrp="1" noRot="1" noChangeAspect="1" noChangeArrowheads="1" noTextEdit="1"/>
          </p:cNvSpPr>
          <p:nvPr>
            <p:ph type="sldImg" idx="1"/>
          </p:nvPr>
        </p:nvSpPr>
        <p:spPr bwMode="auto">
          <a:xfrm>
            <a:off x="0" y="307975"/>
            <a:ext cx="1588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1pPr>
    <a:lvl2pPr marL="742950" indent="-285750"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2pPr>
    <a:lvl3pPr marL="1143000" indent="-228600"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3pPr>
    <a:lvl4pPr marL="1600200" indent="-228600"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4pPr>
    <a:lvl5pPr marL="2057400" indent="-228600"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6913"/>
            <a:ext cx="4641850" cy="3481387"/>
          </a:xfrm>
          <a:ln/>
        </p:spPr>
      </p:sp>
      <p:sp>
        <p:nvSpPr>
          <p:cNvPr id="30723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algn="l" rtl="0" eaLnBrk="1" hangingPunct="1"/>
            <a:r>
              <a:rPr lang="en-US" dirty="0" smtClean="0"/>
              <a:t>We</a:t>
            </a:r>
            <a:r>
              <a:rPr lang="en-US" baseline="0" dirty="0" smtClean="0"/>
              <a:t> now skip some calculations; first the distributions need to be defined slightly differently (with independence between the bits and slightly shifted gap); then one notices that pairs whose Hamming distance is close to n/2 contribute much less to left hand side than right hand side hence we want to exclude those.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6913"/>
            <a:ext cx="4641850" cy="3481387"/>
          </a:xfrm>
          <a:ln/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algn="l" rtl="0" eaLnBrk="1" hangingPunct="1"/>
            <a:r>
              <a:rPr lang="en-US" dirty="0" smtClean="0"/>
              <a:t>It</a:t>
            </a:r>
            <a:r>
              <a:rPr lang="en-US" baseline="0" dirty="0" smtClean="0"/>
              <a:t> is actually easy to derive; no need for invariance principle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r>
              <a:rPr lang="en-US" smtClean="0"/>
              <a:t>We will talk about Vertex Cover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algn="l" rtl="0" eaLnBrk="1" hangingPunct="1"/>
            <a:r>
              <a:rPr lang="en-US" dirty="0" smtClean="0"/>
              <a:t>For deterministic</a:t>
            </a:r>
            <a:r>
              <a:rPr lang="en-US" baseline="0" dirty="0" smtClean="0"/>
              <a:t> lower bound, one shows no large monochromatic rectangles (even true for O(n) gap)</a:t>
            </a:r>
          </a:p>
          <a:p>
            <a:pPr algn="l" rtl="0" eaLnBrk="1" hangingPunct="1"/>
            <a:r>
              <a:rPr lang="en-US" baseline="0" dirty="0" smtClean="0"/>
              <a:t>Quantum is \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{n} (hence discrepancy methods cannot show lower bound)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r>
              <a:rPr lang="en-US" dirty="0" smtClean="0"/>
              <a:t>Implies tight pass/space tradeoffs for approximating</a:t>
            </a:r>
            <a:r>
              <a:rPr lang="en-US" baseline="0" dirty="0" smtClean="0"/>
              <a:t> number of distinct elements in a stream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6913"/>
            <a:ext cx="4641850" cy="3481387"/>
          </a:xfrm>
          <a:ln/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algn="l" rtl="0" eaLnBrk="1" hangingPunct="1"/>
            <a:r>
              <a:rPr lang="en-US" dirty="0" smtClean="0"/>
              <a:t>Also</a:t>
            </a:r>
            <a:r>
              <a:rPr lang="en-US" baseline="0" dirty="0" smtClean="0"/>
              <a:t> called Corruption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EEF97-7C97-47F4-A783-281D0A1A7DA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B7468-8C6F-4930-91DA-6DFCCF37F26B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FFB16-9B12-4B82-B1A5-DB6901F954C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741BF6A2-48EA-4038-813F-A0F760247F02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ECAA11AF-49E8-4BC8-A280-09F69389849C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269FF336-2C92-4F49-9FEC-52C3A58A4C2F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9664A6DF-7F1D-4712-9C49-948AFF3CA1CD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D4EF2717-738A-4095-9494-D1BB84F35A70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AB3B77C-A393-4C73-9EF7-98CA93A5640D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CF623E67-988D-4616-BD19-84980EC787FE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7D384AEE-8AE0-41FF-A5A7-670302B5F479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C9243-2D56-4391-9D5D-1CAEC7FD819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CEE86FFC-7B08-4BD4-8DCF-B9841B1FFAE9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FCF1DB1-967C-44DF-AE2A-E7AF7A699CCF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9B15D82E-7FFE-470A-8B94-F884842C8D07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200" b="1" kern="1200">
              <a:solidFill>
                <a:srgbClr val="FFFFFF"/>
              </a:solidFill>
              <a:latin typeface="Berlin Sans FB" pitchFamily="34" charset="0"/>
              <a:ea typeface="+mn-ea"/>
              <a:cs typeface="Arial" pitchFamily="34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96EEF97-7C97-47F4-A783-281D0A1A7DA7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269C9243-2D56-4391-9D5D-1CAEC7FD8194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D6BE1AF3-3246-454D-9EFE-D96B216BD9A7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8949290-E804-40C3-BAFC-4663198BF02C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7AA48715-03DE-448F-85FB-D92D60B3B2C8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E59F29B9-A01F-4E6E-92D3-AC4DF8AA7480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CC889A35-4D21-4187-B2BE-8D7DA0080888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E1AF3-3246-454D-9EFE-D96B216BD9A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271A025B-9C4E-46EB-948F-2DBA8FF04AD9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53797122-5E91-4A32-96F3-18BC99E5B58E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5C5B7468-8C6F-4930-91DA-6DFCCF37F26B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926FFB16-9B12-4B82-B1A5-DB6901F954CD}" type="slidenum">
              <a:rPr lang="he-IL" sz="1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49290-E804-40C3-BAFC-4663198BF02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48715-03DE-448F-85FB-D92D60B3B2C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F29B9-A01F-4E6E-92D3-AC4DF8AA748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89A35-4D21-4187-B2BE-8D7DA008088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025B-9C4E-46EB-948F-2DBA8FF04AD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7122-5E91-4A32-96F3-18BC99E5B58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101EBB9A-F618-4B7B-98A2-101365EF542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>
    <p:fade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4"/>
            </a:gs>
            <a:gs pos="100000">
              <a:srgbClr val="0000FA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4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b="0" smtClean="0">
                <a:latin typeface="+mn-lt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000000"/>
              </a:solidFill>
              <a:latin typeface="Times New Roman"/>
              <a:ea typeface="+mn-ea"/>
            </a:endParaRPr>
          </a:p>
        </p:txBody>
      </p:sp>
      <p:sp>
        <p:nvSpPr>
          <p:cNvPr id="264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b="0" smtClean="0">
                <a:latin typeface="+mn-lt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000000"/>
              </a:solidFill>
              <a:latin typeface="Times New Roman"/>
              <a:ea typeface="+mn-ea"/>
            </a:endParaRPr>
          </a:p>
        </p:txBody>
      </p:sp>
      <p:sp>
        <p:nvSpPr>
          <p:cNvPr id="264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b="0" smtClean="0">
                <a:latin typeface="+mn-lt"/>
                <a:cs typeface="Times New Roman" pitchFamily="18" charset="0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744D4EC9-C1FF-4E28-A297-3AF6771B1B6A}" type="slidenum">
              <a:rPr lang="he-IL" kern="1200">
                <a:solidFill>
                  <a:srgbClr val="000000"/>
                </a:solidFill>
                <a:latin typeface="Times New Roman"/>
                <a:ea typeface="+mn-ea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kern="1200">
              <a:solidFill>
                <a:srgbClr val="000000"/>
              </a:solidFill>
              <a:latin typeface="Times New Roman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ransition>
    <p:fade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FFFFFF"/>
              </a:solidFill>
              <a:ea typeface="+mn-ea"/>
              <a:cs typeface="Arial" pitchFamily="34" charset="0"/>
            </a:endParaRP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FFFFFF"/>
              </a:solidFill>
              <a:ea typeface="+mn-ea"/>
              <a:cs typeface="Arial" pitchFamily="34" charset="0"/>
            </a:endParaRP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101EBB9A-F618-4B7B-98A2-101365EF542D}" type="slidenum">
              <a:rPr lang="he-IL" kern="1200">
                <a:solidFill>
                  <a:srgbClr val="FFFFFF"/>
                </a:solidFill>
                <a:ea typeface="+mn-ea"/>
                <a:cs typeface="Arial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kern="1200">
              <a:solidFill>
                <a:srgbClr val="FFFFFF"/>
              </a:solidFill>
              <a:ea typeface="+mn-ea"/>
              <a:cs typeface="Arial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>
    <p:fade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6"/>
            </a:gs>
            <a:gs pos="100000">
              <a:srgbClr val="FFFFFF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-38100" y="155696"/>
            <a:ext cx="9144000" cy="1756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rtl="0">
              <a:buClr>
                <a:srgbClr val="FFFF99"/>
              </a:buClr>
              <a:buSzPct val="2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5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Tight Bound for the Gap Hamming Distance Problem</a:t>
            </a:r>
            <a:endParaRPr lang="en-GB" sz="5400" b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594241" y="2438455"/>
            <a:ext cx="4380698" cy="138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 rtl="0">
              <a:buClr>
                <a:srgbClr val="FFFF00"/>
              </a:buClr>
              <a:buSzPct val="15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800" b="0" dirty="0" smtClean="0">
                <a:solidFill>
                  <a:srgbClr val="D09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Oded Regev</a:t>
            </a:r>
          </a:p>
          <a:p>
            <a:pPr algn="l" rtl="0">
              <a:buClr>
                <a:srgbClr val="FFFF00"/>
              </a:buClr>
              <a:buSzPct val="15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600" b="0" dirty="0" smtClean="0">
                <a:solidFill>
                  <a:srgbClr val="D09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Tel Aviv University</a:t>
            </a:r>
          </a:p>
        </p:txBody>
      </p:sp>
      <p:sp>
        <p:nvSpPr>
          <p:cNvPr id="17" name="TextBox 16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1569660"/>
          </a:xfrm>
          <a:prstGeom prst="rect">
            <a:avLst/>
          </a:prstGeom>
          <a:noFill/>
        </p:spPr>
        <p:txBody>
          <a:bodyPr vert="horz" rtlCol="1">
            <a:spAutoFit/>
          </a:bodyPr>
          <a:lstStyle/>
          <a:p>
            <a:r>
              <a:rPr lang="en-US" smtClean="0"/>
              <a:t>TexPoint fonts used in EMF. </a:t>
            </a:r>
          </a:p>
          <a:p>
            <a:r>
              <a:rPr lang="en-US" smtClean="0"/>
              <a:t>Read the TexPoint manual before you delete this box.: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MI5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"/>
              </a:rPr>
              <a:t>A</a:t>
            </a:r>
            <a:endParaRPr lang="en-US"/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3592229" y="3654394"/>
            <a:ext cx="7431087" cy="3603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 rtl="0">
              <a:buClr>
                <a:srgbClr val="FFFF00"/>
              </a:buClr>
              <a:buSzPct val="15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3600" b="0" dirty="0" smtClean="0">
              <a:solidFill>
                <a:srgbClr val="D09E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algn="l" rtl="0">
              <a:buClr>
                <a:srgbClr val="FFFF00"/>
              </a:buClr>
              <a:buSzPct val="15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b="0" dirty="0" smtClean="0">
                <a:solidFill>
                  <a:srgbClr val="D09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Based </a:t>
            </a:r>
            <a:r>
              <a:rPr lang="en-GB" b="0" dirty="0" smtClean="0">
                <a:solidFill>
                  <a:srgbClr val="D09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on joint paper with</a:t>
            </a:r>
          </a:p>
          <a:p>
            <a:pPr algn="l" rtl="0">
              <a:buClr>
                <a:srgbClr val="FFFF00"/>
              </a:buClr>
              <a:buSzPct val="15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800" b="0" dirty="0" err="1" smtClean="0">
                <a:solidFill>
                  <a:srgbClr val="D09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Amit</a:t>
            </a:r>
            <a:r>
              <a:rPr lang="en-GB" sz="4800" b="0" dirty="0" smtClean="0">
                <a:solidFill>
                  <a:srgbClr val="D09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GB" sz="4800" b="0" dirty="0" err="1" smtClean="0">
                <a:solidFill>
                  <a:srgbClr val="D09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Chakrabarti</a:t>
            </a:r>
            <a:endParaRPr lang="en-GB" sz="4800" b="0" dirty="0" smtClean="0">
              <a:solidFill>
                <a:srgbClr val="D09E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algn="l" rtl="0">
              <a:buClr>
                <a:srgbClr val="FFFF00"/>
              </a:buClr>
              <a:buSzPct val="15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600" b="0" dirty="0" smtClean="0">
                <a:solidFill>
                  <a:srgbClr val="D09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Dartmouth College</a:t>
            </a:r>
            <a:endParaRPr lang="en-GB" sz="900" b="0" dirty="0" smtClean="0">
              <a:solidFill>
                <a:srgbClr val="D09E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algn="l" rtl="0">
              <a:buClr>
                <a:srgbClr val="FFFF00"/>
              </a:buClr>
              <a:buSzPct val="15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3600" b="0" dirty="0" smtClean="0">
              <a:solidFill>
                <a:srgbClr val="D09E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algn="l" rtl="0">
              <a:buClr>
                <a:srgbClr val="FFFF00"/>
              </a:buClr>
              <a:buSzPct val="15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3600" b="0" dirty="0" smtClean="0">
              <a:solidFill>
                <a:srgbClr val="D09E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/>
        </p:nvGrpSpPr>
        <p:grpSpPr>
          <a:xfrm>
            <a:off x="24063" y="2417104"/>
            <a:ext cx="9067800" cy="2980302"/>
            <a:chOff x="24063" y="2417104"/>
            <a:chExt cx="9067800" cy="2980302"/>
          </a:xfrm>
        </p:grpSpPr>
        <p:sp>
          <p:nvSpPr>
            <p:cNvPr id="86" name="Measures text"/>
            <p:cNvSpPr txBox="1">
              <a:spLocks noChangeArrowheads="1"/>
            </p:cNvSpPr>
            <p:nvPr/>
          </p:nvSpPr>
          <p:spPr bwMode="auto">
            <a:xfrm>
              <a:off x="24063" y="3344778"/>
              <a:ext cx="9067800" cy="14678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indent="-342900" algn="l" rtl="0">
                <a:lnSpc>
                  <a:spcPct val="80000"/>
                </a:lnSpc>
                <a:spcBef>
                  <a:spcPct val="20000"/>
                </a:spcBef>
              </a:pPr>
              <a:r>
                <a:rPr lang="el-GR" kern="0" spc="1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/>
                  <a:cs typeface="Arial"/>
                </a:rPr>
                <a:t>μ</a:t>
              </a:r>
              <a:r>
                <a:rPr lang="en-US" b="0" kern="0" spc="100" baseline="-250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r>
                <a:rPr lang="en-US" b="0" kern="0" spc="1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 </a:t>
              </a:r>
              <a:r>
                <a:rPr lang="en-US" sz="2000" b="0" kern="0" spc="1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0.10 0.10 0.14 0.16 0.08 0.07 0.13 0.12 0.01 0.02 0.02 0.01 0.01 0.01 0.01 0.01</a:t>
              </a:r>
            </a:p>
            <a:p>
              <a:pPr marL="342900" lvl="0" indent="-342900" algn="l" rtl="0">
                <a:lnSpc>
                  <a:spcPct val="80000"/>
                </a:lnSpc>
                <a:spcBef>
                  <a:spcPct val="20000"/>
                </a:spcBef>
              </a:pPr>
              <a:r>
                <a:rPr lang="el-GR" kern="0" spc="1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/>
                  <a:cs typeface="Arial"/>
                </a:rPr>
                <a:t>μ</a:t>
              </a:r>
              <a:r>
                <a:rPr lang="en-US" b="0" kern="0" spc="100" baseline="-250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r>
                <a:rPr lang="en-US" b="0" kern="0" spc="1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  </a:t>
              </a:r>
              <a:r>
                <a:rPr lang="en-US" sz="2000" b="0" kern="0" spc="1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Fixed Miriam Transparent" pitchFamily="49" charset="-79"/>
                </a:rPr>
                <a:t>0.01 0.02 0.02 0.01 0.01 0.01 0.01 0.01 0.10 0.10 0.14 0.16 0.06 0.09 0.11 0.14</a:t>
              </a:r>
            </a:p>
            <a:p>
              <a:pPr marL="342900" indent="-342900" algn="l" rtl="0">
                <a:lnSpc>
                  <a:spcPct val="80000"/>
                </a:lnSpc>
                <a:spcBef>
                  <a:spcPct val="20000"/>
                </a:spcBef>
                <a:buFontTx/>
                <a:buChar char="•"/>
              </a:pPr>
              <a:endParaRPr lang="en-US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87" name="Braces"/>
            <p:cNvGrpSpPr/>
            <p:nvPr/>
          </p:nvGrpSpPr>
          <p:grpSpPr>
            <a:xfrm>
              <a:off x="847397" y="2417104"/>
              <a:ext cx="8001825" cy="2980302"/>
              <a:chOff x="847397" y="2272726"/>
              <a:chExt cx="8001825" cy="2980302"/>
            </a:xfrm>
          </p:grpSpPr>
          <p:sp>
            <p:nvSpPr>
              <p:cNvPr id="88" name="Left Brace 87"/>
              <p:cNvSpPr/>
              <p:nvPr/>
            </p:nvSpPr>
            <p:spPr bwMode="auto">
              <a:xfrm rot="5400000">
                <a:off x="2622989" y="1081908"/>
                <a:ext cx="516318" cy="4067502"/>
              </a:xfrm>
              <a:prstGeom prst="leftBrace">
                <a:avLst/>
              </a:prstGeom>
              <a:noFill/>
              <a:ln w="5080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1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erlin Sans FB" pitchFamily="34" charset="0"/>
                  <a:cs typeface="Arial" pitchFamily="34" charset="0"/>
                </a:endParaRPr>
              </a:p>
            </p:txBody>
          </p:sp>
          <p:sp>
            <p:nvSpPr>
              <p:cNvPr id="89" name="Left Brace 88"/>
              <p:cNvSpPr/>
              <p:nvPr/>
            </p:nvSpPr>
            <p:spPr bwMode="auto">
              <a:xfrm rot="5400000">
                <a:off x="6681053" y="1205648"/>
                <a:ext cx="516316" cy="3820023"/>
              </a:xfrm>
              <a:prstGeom prst="leftBrace">
                <a:avLst/>
              </a:prstGeom>
              <a:noFill/>
              <a:ln w="5080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1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erlin Sans FB" pitchFamily="34" charset="0"/>
                  <a:cs typeface="Arial" pitchFamily="34" charset="0"/>
                </a:endParaRP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2222367" y="2272726"/>
                <a:ext cx="87395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0" kern="0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&gt;0.9</a:t>
                </a:r>
                <a:endParaRPr lang="en-US" dirty="0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377822" y="2272726"/>
                <a:ext cx="77938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:r>
                  <a:rPr lang="en-US" b="0" kern="0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&lt;0.1</a:t>
                </a:r>
                <a:endParaRPr lang="en-US" dirty="0"/>
              </a:p>
            </p:txBody>
          </p:sp>
          <p:sp>
            <p:nvSpPr>
              <p:cNvPr id="92" name="Left Brace 91"/>
              <p:cNvSpPr/>
              <p:nvPr/>
            </p:nvSpPr>
            <p:spPr bwMode="auto">
              <a:xfrm rot="16200000" flipV="1">
                <a:off x="2622990" y="2280090"/>
                <a:ext cx="516316" cy="4067502"/>
              </a:xfrm>
              <a:prstGeom prst="leftBrace">
                <a:avLst/>
              </a:prstGeom>
              <a:noFill/>
              <a:ln w="5080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1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erlin Sans FB" pitchFamily="34" charset="0"/>
                  <a:cs typeface="Arial" pitchFamily="34" charset="0"/>
                </a:endParaRPr>
              </a:p>
            </p:txBody>
          </p:sp>
          <p:sp>
            <p:nvSpPr>
              <p:cNvPr id="93" name="Left Brace 92"/>
              <p:cNvSpPr/>
              <p:nvPr/>
            </p:nvSpPr>
            <p:spPr bwMode="auto">
              <a:xfrm rot="16200000" flipV="1">
                <a:off x="6681053" y="2403831"/>
                <a:ext cx="516315" cy="3820023"/>
              </a:xfrm>
              <a:prstGeom prst="leftBrace">
                <a:avLst/>
              </a:prstGeom>
              <a:noFill/>
              <a:ln w="5080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1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erlin Sans FB" pitchFamily="34" charset="0"/>
                  <a:cs typeface="Arial" pitchFamily="34" charset="0"/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2316944" y="4668253"/>
                <a:ext cx="77938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0" kern="0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&lt;0.1</a:t>
                </a:r>
                <a:endParaRPr lang="en-US" dirty="0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6377822" y="4668253"/>
                <a:ext cx="87395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:r>
                  <a:rPr lang="en-US" b="0" kern="0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&gt;0.9</a:t>
                </a:r>
                <a:endParaRPr lang="en-US" dirty="0"/>
              </a:p>
            </p:txBody>
          </p:sp>
        </p:grpSp>
      </p:grpSp>
      <p:sp>
        <p:nvSpPr>
          <p:cNvPr id="98" name="Title"/>
          <p:cNvSpPr>
            <a:spLocks noGrp="1" noChangeArrowheads="1"/>
          </p:cNvSpPr>
          <p:nvPr>
            <p:ph type="title"/>
          </p:nvPr>
        </p:nvSpPr>
        <p:spPr>
          <a:xfrm>
            <a:off x="309563" y="-37098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 Rectangle Bound</a:t>
            </a:r>
            <a:endParaRPr lang="en-US" sz="48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99" name="Rectangle 2"/>
          <p:cNvSpPr txBox="1">
            <a:spLocks noChangeArrowheads="1"/>
          </p:cNvSpPr>
          <p:nvPr/>
        </p:nvSpPr>
        <p:spPr bwMode="auto">
          <a:xfrm>
            <a:off x="24063" y="1371600"/>
            <a:ext cx="9067800" cy="1467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order to reach the desired contradiction, one proves: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For all rectangles R with 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 ≥ 2</a:t>
            </a:r>
            <a:r>
              <a:rPr lang="en-US" sz="36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-n/100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</a:p>
          <a:p>
            <a:pPr marL="342900" indent="-342900" algn="ctr" rtl="0">
              <a:lnSpc>
                <a:spcPct val="80000"/>
              </a:lnSpc>
              <a:spcBef>
                <a:spcPct val="20000"/>
              </a:spcBef>
            </a:pP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≥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½ 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2.5E-6 0.2092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151398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Problem!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3" y="1684416"/>
            <a:ext cx="9067800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kumimoji="0" lang="en-US" b="0" i="0" u="none" strike="noStrike" kern="0" cap="none" spc="0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Consider </a:t>
            </a:r>
          </a:p>
          <a:p>
            <a:pPr marL="342900" indent="-342900" algn="ctr" rtl="0">
              <a:lnSpc>
                <a:spcPct val="80000"/>
              </a:lnSpc>
              <a:spcBef>
                <a:spcPct val="20000"/>
              </a:spcBef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R = { (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) |  x and y start with 10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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n ones }</a:t>
            </a:r>
            <a:endParaRPr kumimoji="0" lang="en-US" b="0" i="0" u="none" strike="noStrike" kern="0" cap="none" spc="0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" pitchFamily="34" charset="0"/>
              <a:ea typeface="+mn-ea"/>
              <a:cs typeface="+mn-cs"/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Then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(R)=2</a:t>
            </a:r>
            <a:r>
              <a:rPr lang="en-US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</a:t>
            </a:r>
            <a:r>
              <a:rPr lang="el-GR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Ω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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but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 &lt; 0.001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 !!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kumimoji="0" lang="en-US" b="0" i="0" u="none" strike="noStrike" kern="0" cap="none" spc="0" normalizeH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The trouble: big unbalanced rectangles exist…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But apparently they cannot form a </a:t>
            </a:r>
            <a:r>
              <a:rPr lang="en-US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partition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?</a:t>
            </a:r>
            <a:endParaRPr kumimoji="0" lang="en-US" b="0" i="0" u="none" strike="noStrike" kern="0" cap="none" spc="0" normalizeH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151398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Smooth Rectangle Bound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-24063" y="914400"/>
            <a:ext cx="9253286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To resolve this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 problem, we use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a new lower bound technique introduced in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[Klauck10, JainKlauck10]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Define </a:t>
            </a:r>
            <a:r>
              <a:rPr lang="en-US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three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distributions:</a:t>
            </a:r>
            <a:endParaRPr kumimoji="0" lang="en-US" sz="3200" b="0" i="0" u="none" strike="noStrike" kern="0" cap="none" spc="0" normalizeH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" pitchFamily="34" charset="0"/>
              <a:ea typeface="+mn-ea"/>
              <a:cs typeface="+mn-cs"/>
            </a:endParaRPr>
          </a:p>
          <a:p>
            <a:pPr marL="698500" lvl="1" indent="-36195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: uniform over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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{0,1}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with </a:t>
            </a:r>
            <a:r>
              <a:rPr lang="el-GR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Symbol"/>
              </a:rPr>
              <a:t>Δ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(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) = n/2-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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  <a:p>
            <a:pPr marL="698500" lvl="1" indent="-36195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uniform over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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{0,1}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with </a:t>
            </a:r>
            <a:r>
              <a:rPr lang="el-GR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Symbol"/>
              </a:rPr>
              <a:t>Δ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(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) = n/2+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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</a:p>
          <a:p>
            <a:pPr marL="698500" lvl="1" indent="-36195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uniform over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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{0,1}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with </a:t>
            </a:r>
            <a:r>
              <a:rPr lang="el-GR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Symbol"/>
              </a:rPr>
              <a:t>Δ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(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) = n/2+3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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Our main technical inequality: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Arial"/>
            </a:endParaRP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For all rectangles R with 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 ≥ 2</a:t>
            </a:r>
            <a:r>
              <a:rPr lang="en-US" sz="36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-n/100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</a:p>
          <a:p>
            <a:pPr marL="342900" lvl="0" indent="-342900" algn="ctr" rtl="0">
              <a:lnSpc>
                <a:spcPct val="80000"/>
              </a:lnSpc>
              <a:spcBef>
                <a:spcPct val="20000"/>
              </a:spcBef>
            </a:pP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(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(R))/2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≥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 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0.9 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151398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Smooth 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Rectangle Bound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-24063" y="4716377"/>
            <a:ext cx="9253286" cy="1949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Arial"/>
            </a:endParaRP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For all rectangles R with 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 ≥ 2</a:t>
            </a:r>
            <a:r>
              <a:rPr lang="en-US" sz="36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-n/100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</a:p>
          <a:p>
            <a:pPr marL="342900" lvl="0" indent="-342900" algn="ctr" rtl="0">
              <a:lnSpc>
                <a:spcPct val="80000"/>
              </a:lnSpc>
              <a:spcBef>
                <a:spcPct val="20000"/>
              </a:spcBef>
            </a:pP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(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(R))/2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≥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 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0.9 </a:t>
            </a:r>
            <a:r>
              <a:rPr lang="el-GR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(R)</a:t>
            </a:r>
          </a:p>
        </p:txBody>
      </p:sp>
      <p:sp>
        <p:nvSpPr>
          <p:cNvPr id="5" name="Measures text"/>
          <p:cNvSpPr txBox="1">
            <a:spLocks noChangeArrowheads="1"/>
          </p:cNvSpPr>
          <p:nvPr/>
        </p:nvSpPr>
        <p:spPr bwMode="auto">
          <a:xfrm>
            <a:off x="24063" y="1636305"/>
            <a:ext cx="9067800" cy="1467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>
              <a:lnSpc>
                <a:spcPct val="80000"/>
              </a:lnSpc>
              <a:spcBef>
                <a:spcPct val="20000"/>
              </a:spcBef>
            </a:pPr>
            <a:r>
              <a:rPr lang="el-GR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spc="1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US" sz="2000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0.10 0.10 0.14 0.16 0.08 0.07 0.13 0.12 0.01 0.02 0.02 0.01 0.01 0.01 0.01 0.01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</a:pPr>
            <a:r>
              <a:rPr lang="el-GR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spc="1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 </a:t>
            </a:r>
            <a:r>
              <a:rPr lang="en-US" sz="2000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Fixed Miriam Transparent" pitchFamily="49" charset="-79"/>
              </a:rPr>
              <a:t>0.01 0.02 0.02 0.01 0.01 0.01 0.01 0.01 0.10 0.10 0.14 0.16 0.06 0.09 0.11 0.14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</a:pPr>
            <a:endParaRPr lang="en-US" sz="2000" b="0" kern="0" spc="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Fixed Miriam Transparent" pitchFamily="49" charset="-79"/>
            </a:endParaRP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</a:pPr>
            <a:endParaRPr lang="en-US" sz="2000" b="0" kern="0" spc="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Fixed Miriam Transparent" pitchFamily="49" charset="-79"/>
            </a:endParaRP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</a:pPr>
            <a:endParaRPr lang="en-US" sz="2000" b="0" kern="0" spc="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Fixed Miriam Transparent" pitchFamily="49" charset="-79"/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</a:pPr>
            <a:r>
              <a:rPr lang="el-GR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spc="1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 *    *    *    *    *    *    *    *    *    *    *    *    *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</a:pPr>
            <a:endParaRPr lang="en-US" sz="2000" b="0" kern="0" spc="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Fixed Miriam Transparent" pitchFamily="49" charset="-79"/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spc="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Braces"/>
          <p:cNvGrpSpPr/>
          <p:nvPr/>
        </p:nvGrpSpPr>
        <p:grpSpPr>
          <a:xfrm>
            <a:off x="847397" y="708631"/>
            <a:ext cx="8001825" cy="2763735"/>
            <a:chOff x="847397" y="2272726"/>
            <a:chExt cx="8001825" cy="2763735"/>
          </a:xfrm>
        </p:grpSpPr>
        <p:sp>
          <p:nvSpPr>
            <p:cNvPr id="7" name="Left Brace 6"/>
            <p:cNvSpPr/>
            <p:nvPr/>
          </p:nvSpPr>
          <p:spPr bwMode="auto">
            <a:xfrm rot="5400000">
              <a:off x="2622989" y="1081908"/>
              <a:ext cx="516318" cy="4067502"/>
            </a:xfrm>
            <a:prstGeom prst="leftBrace">
              <a:avLst/>
            </a:prstGeom>
            <a:noFill/>
            <a:ln w="508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endParaRPr>
            </a:p>
          </p:txBody>
        </p:sp>
        <p:sp>
          <p:nvSpPr>
            <p:cNvPr id="8" name="Left Brace 7"/>
            <p:cNvSpPr/>
            <p:nvPr/>
          </p:nvSpPr>
          <p:spPr bwMode="auto">
            <a:xfrm rot="5400000">
              <a:off x="6681053" y="1205648"/>
              <a:ext cx="516316" cy="3820023"/>
            </a:xfrm>
            <a:prstGeom prst="leftBrace">
              <a:avLst/>
            </a:prstGeom>
            <a:noFill/>
            <a:ln w="508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22367" y="2272726"/>
              <a:ext cx="87395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&gt;0.9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77822" y="2272726"/>
              <a:ext cx="77938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rtl="0"/>
              <a:r>
                <a:rPr lang="en-US" b="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&lt;0.1</a:t>
              </a:r>
              <a:endParaRPr lang="en-US" dirty="0"/>
            </a:p>
          </p:txBody>
        </p:sp>
        <p:sp>
          <p:nvSpPr>
            <p:cNvPr id="11" name="Left Brace 10"/>
            <p:cNvSpPr/>
            <p:nvPr/>
          </p:nvSpPr>
          <p:spPr bwMode="auto">
            <a:xfrm rot="16200000" flipV="1">
              <a:off x="2622990" y="2280090"/>
              <a:ext cx="516316" cy="4067502"/>
            </a:xfrm>
            <a:prstGeom prst="leftBrace">
              <a:avLst/>
            </a:prstGeom>
            <a:noFill/>
            <a:ln w="508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endParaRPr>
            </a:p>
          </p:txBody>
        </p:sp>
        <p:sp>
          <p:nvSpPr>
            <p:cNvPr id="12" name="Left Brace 11"/>
            <p:cNvSpPr/>
            <p:nvPr/>
          </p:nvSpPr>
          <p:spPr bwMode="auto">
            <a:xfrm rot="16200000" flipV="1">
              <a:off x="6681053" y="2403831"/>
              <a:ext cx="516315" cy="3820023"/>
            </a:xfrm>
            <a:prstGeom prst="leftBrace">
              <a:avLst/>
            </a:prstGeom>
            <a:noFill/>
            <a:ln w="508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365070" y="4451686"/>
              <a:ext cx="77938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&lt;0.1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425948" y="4451686"/>
              <a:ext cx="87395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rtl="0"/>
              <a:r>
                <a:rPr lang="en-US" b="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&gt;0.9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029199" y="3688203"/>
            <a:ext cx="3820023" cy="980776"/>
            <a:chOff x="5029199" y="3712266"/>
            <a:chExt cx="3820023" cy="980776"/>
          </a:xfrm>
        </p:grpSpPr>
        <p:sp>
          <p:nvSpPr>
            <p:cNvPr id="18" name="Left Brace 17"/>
            <p:cNvSpPr/>
            <p:nvPr/>
          </p:nvSpPr>
          <p:spPr bwMode="auto">
            <a:xfrm rot="16200000" flipV="1">
              <a:off x="6681053" y="2060412"/>
              <a:ext cx="516315" cy="3820023"/>
            </a:xfrm>
            <a:prstGeom prst="leftBrace">
              <a:avLst/>
            </a:prstGeom>
            <a:noFill/>
            <a:ln w="508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22200" y="4108267"/>
              <a:ext cx="72968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rtl="0"/>
              <a:r>
                <a:rPr lang="en-US" b="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&gt;1.5</a:t>
              </a:r>
              <a:endParaRPr lang="en-US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5343113" y="4397023"/>
            <a:ext cx="33089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Contradiction!!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77788" y="87313"/>
            <a:ext cx="9144000" cy="83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buClr>
                <a:srgbClr val="FFFF99"/>
              </a:buClr>
              <a:buSzPct val="2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800" b="0" kern="12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erlin Sans FB" pitchFamily="34" charset="0"/>
                <a:ea typeface="+mn-ea"/>
                <a:cs typeface="Times New Roman" pitchFamily="18" charset="0"/>
              </a:rPr>
              <a:t>The Main Technical Theorem</a:t>
            </a:r>
            <a:endParaRPr lang="en-GB" sz="4800" b="0" kern="1200" dirty="0">
              <a:solidFill>
                <a:srgbClr val="FFFF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Berlin Sans FB" pitchFamily="34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151398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 Main Technical Theorem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24064" y="962634"/>
            <a:ext cx="9301413" cy="2791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4625" indent="-6350" algn="l" rtl="0">
              <a:lnSpc>
                <a:spcPct val="80000"/>
              </a:lnSpc>
              <a:spcBef>
                <a:spcPct val="20000"/>
              </a:spcBef>
            </a:pPr>
            <a:r>
              <a:rPr lang="en-US" sz="3600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Theorem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:</a:t>
            </a:r>
          </a:p>
          <a:p>
            <a:pPr marL="174625" lvl="0" indent="-6350" algn="l" rtl="0">
              <a:lnSpc>
                <a:spcPct val="80000"/>
              </a:lnSpc>
              <a:spcBef>
                <a:spcPct val="20000"/>
              </a:spcBef>
            </a:pP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any sets A,B</a:t>
            </a:r>
            <a:r>
              <a:rPr lang="en-US" sz="4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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{0,1}</a:t>
            </a:r>
            <a:r>
              <a:rPr lang="en-US" sz="40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measure ≥ 2</a:t>
            </a:r>
            <a:r>
              <a:rPr lang="en-US" sz="40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-n/100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distribution of </a:t>
            </a:r>
            <a:r>
              <a:rPr lang="en-US" sz="4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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)-n/2 where 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sz="400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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A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sz="400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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B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‘at least as spread out’ as     N(0,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 0.49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n)</a:t>
            </a:r>
          </a:p>
          <a:p>
            <a:pPr marL="174625" lvl="0" indent="-6350" algn="l" rtl="0">
              <a:lnSpc>
                <a:spcPct val="80000"/>
              </a:lnSpc>
              <a:spcBef>
                <a:spcPct val="20000"/>
              </a:spcBef>
            </a:pPr>
            <a:r>
              <a:rPr lang="en-US" sz="3600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Example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: Take A={all strings starting with n/2 zeros, and ending with a string of Hamming weight n/4}. Similarly for B. Then their measure is 2</a:t>
            </a:r>
            <a:r>
              <a:rPr lang="en-US" sz="36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-n/2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 but</a:t>
            </a:r>
          </a:p>
          <a:p>
            <a:pPr marL="174625" lvl="0" indent="-6350" algn="l" rtl="0">
              <a:lnSpc>
                <a:spcPct val="80000"/>
              </a:lnSpc>
              <a:spcBef>
                <a:spcPct val="20000"/>
              </a:spcBef>
            </a:pP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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6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is</a:t>
            </a:r>
          </a:p>
          <a:p>
            <a:pPr marL="174625" lvl="0" indent="-6350" algn="l" rtl="0">
              <a:lnSpc>
                <a:spcPct val="80000"/>
              </a:lnSpc>
              <a:spcBef>
                <a:spcPct val="20000"/>
              </a:spcBef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n/2</a:t>
            </a:r>
          </a:p>
          <a:p>
            <a:pPr marL="174625" lvl="0" indent="-6350" algn="l" rtl="0">
              <a:lnSpc>
                <a:spcPct val="80000"/>
              </a:lnSpc>
              <a:spcBef>
                <a:spcPct val="20000"/>
              </a:spcBef>
            </a:pPr>
            <a:endParaRPr lang="en-US" sz="40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200397" y="5203657"/>
            <a:ext cx="2815390" cy="517358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 smtClean="0"/>
              <a:t>0 0    …        0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015787" y="5203657"/>
            <a:ext cx="2815390" cy="517358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 smtClean="0"/>
              <a:t>0  1  0  1  1 …  1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200397" y="5955631"/>
            <a:ext cx="2815390" cy="517358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 smtClean="0"/>
              <a:t>0  1  0  1  1 …  1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015787" y="5955631"/>
            <a:ext cx="2815390" cy="517358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0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 0     …      0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48572" y="5179594"/>
            <a:ext cx="4555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669411" y="5888214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B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  <p:bldP spid="7" grpId="0" animBg="1"/>
      <p:bldP spid="8" grpId="0" animBg="1"/>
      <p:bldP spid="9" grpId="0" animBg="1"/>
      <p:bldP spid="10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185484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 Main Technical Theorem:</a:t>
            </a:r>
            <a:b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</a:b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Gaussian Version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24064" y="1612335"/>
            <a:ext cx="9301413" cy="2791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77850" indent="-409575" algn="l" rtl="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We actually derive the main theorem as a corollary of the analogous statement for Gaussian space (which is much nicer to work with!):</a:t>
            </a:r>
          </a:p>
          <a:p>
            <a:pPr marL="577850" indent="-409575" algn="l" rtl="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36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Arial"/>
            </a:endParaRPr>
          </a:p>
          <a:p>
            <a:pPr marL="174625" indent="-6350" algn="l" rtl="0">
              <a:lnSpc>
                <a:spcPct val="80000"/>
              </a:lnSpc>
              <a:spcBef>
                <a:spcPct val="20000"/>
              </a:spcBef>
            </a:pPr>
            <a:r>
              <a:rPr lang="en-US" sz="3600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Theorem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:</a:t>
            </a:r>
          </a:p>
          <a:p>
            <a:pPr marL="174625" lvl="0" indent="-6350" algn="l" rtl="0">
              <a:lnSpc>
                <a:spcPct val="80000"/>
              </a:lnSpc>
              <a:spcBef>
                <a:spcPct val="20000"/>
              </a:spcBef>
            </a:pP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any sets A,B</a:t>
            </a:r>
            <a:r>
              <a:rPr lang="en-US" sz="4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</a:t>
            </a:r>
            <a:r>
              <a:rPr lang="en-US" sz="44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Mathematica7Mono"/>
              </a:rPr>
              <a:t></a:t>
            </a:r>
            <a:r>
              <a:rPr lang="en-US" sz="40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measure ≥ 2</a:t>
            </a:r>
            <a:r>
              <a:rPr lang="en-US" sz="40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-n/100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distribution of </a:t>
            </a:r>
            <a:r>
              <a:rPr lang="en-US" sz="4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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sz="4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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/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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where 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sz="400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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A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sz="400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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B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‘at least as spread out’ as N(0,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1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)</a:t>
            </a:r>
          </a:p>
          <a:p>
            <a:pPr marL="577850" indent="-409575" algn="l" rtl="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40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70926" y="-223587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 Stronger Theorem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3" y="894359"/>
            <a:ext cx="8879305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Our main theorem follows from the following stronger result: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4000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Theorem: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Let B</a:t>
            </a:r>
            <a:r>
              <a:rPr lang="en-US" sz="4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</a:t>
            </a:r>
            <a:r>
              <a:rPr lang="en-US" sz="44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Mathematica7Mono"/>
              </a:rPr>
              <a:t></a:t>
            </a:r>
            <a:r>
              <a:rPr lang="en-US" sz="40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be any set of measure 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≥ 2</a:t>
            </a:r>
            <a:r>
              <a:rPr lang="en-US" sz="40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-n/100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 Then the projection of B on all but 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40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-n/50  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of directions is distributed like 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the sum of N(0,1) and an independent 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r.v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. 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	(i.e., a mixture of </a:t>
            </a:r>
            <a:r>
              <a:rPr lang="en-US" sz="40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normals</a:t>
            </a:r>
            <a:endParaRPr lang="en-US" sz="40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+mn-cs"/>
            </a:endParaRP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	with variance 1)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defRPr/>
            </a:pPr>
            <a:endParaRPr lang="en-US" sz="40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+mn-cs"/>
            </a:endParaRPr>
          </a:p>
        </p:txBody>
      </p:sp>
      <p:pic>
        <p:nvPicPr>
          <p:cNvPr id="5" name="Picture 4" descr="normal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24550" y="4515398"/>
            <a:ext cx="3228463" cy="2075902"/>
          </a:xfrm>
          <a:prstGeom prst="rect">
            <a:avLst/>
          </a:prstGeom>
          <a:ln w="38100">
            <a:solidFill>
              <a:srgbClr val="000000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223587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Lemma 1 – Hypercube Version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-48126" y="794085"/>
            <a:ext cx="8813132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Lemma 1’: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	Let B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sym typeface="Symbol"/>
              </a:rPr>
              <a:t>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{0,1}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be of size ≥2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0.99n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and let b=(b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,…,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</a:t>
            </a:r>
            <a:r>
              <a:rPr lang="en-US" b="0" kern="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) be uniformly distributed in B. Then for 90% of indices k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sym typeface="Symbol"/>
              </a:rPr>
              <a:t>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{1,…,n}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</a:t>
            </a:r>
            <a:r>
              <a:rPr lang="en-US" b="0" kern="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is close to uniform (even when conditioned on b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,…,b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k-1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).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Proof: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	Since entropy of a bit is never bigger than 1, most summands are very close to 1.</a:t>
            </a:r>
          </a:p>
        </p:txBody>
      </p:sp>
      <p:pic>
        <p:nvPicPr>
          <p:cNvPr id="6" name="Picture 5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50772" y="3533607"/>
            <a:ext cx="8113166" cy="780361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223587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Lemma 1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-24063" y="794085"/>
            <a:ext cx="9253286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>
              <a:spcBef>
                <a:spcPct val="20000"/>
              </a:spcBef>
              <a:buFontTx/>
              <a:buChar char="•"/>
              <a:defRPr/>
            </a:pPr>
            <a:r>
              <a:rPr lang="en-US" sz="3600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Lemma 1: </a:t>
            </a:r>
          </a:p>
          <a:p>
            <a:pPr marL="342900" lvl="0" indent="-342900" algn="l" rtl="0">
              <a:spcBef>
                <a:spcPct val="20000"/>
              </a:spcBef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	For any set B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</a:t>
            </a:r>
            <a:r>
              <a:rPr lang="en-US" sz="4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Mathematica7Mono"/>
              </a:rPr>
              <a:t></a:t>
            </a:r>
            <a:r>
              <a:rPr lang="en-US" sz="36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 of measure 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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(B)≥2</a:t>
            </a:r>
            <a:r>
              <a:rPr lang="en-US" sz="36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-n/100 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and any </a:t>
            </a:r>
            <a:r>
              <a:rPr lang="en-US" sz="36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orthonormal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 basis x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,…,</a:t>
            </a:r>
            <a:r>
              <a:rPr lang="en-US" sz="36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x</a:t>
            </a:r>
            <a:r>
              <a:rPr lang="en-US" sz="3600" b="0" kern="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n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, it holds that for 90% of indices k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  <a:sym typeface="Symbol"/>
              </a:rPr>
              <a:t>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{1,…,n}, 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  <a:sym typeface="Symbol"/>
              </a:rPr>
              <a:t></a:t>
            </a:r>
            <a:r>
              <a:rPr lang="en-US" sz="36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B,x</a:t>
            </a:r>
            <a:r>
              <a:rPr lang="en-US" sz="3600" b="0" kern="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k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  <a:sym typeface="Symbol"/>
              </a:rPr>
              <a:t>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 is close to N(0,1) (even when conditioned on 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sym typeface="Symbol"/>
              </a:rPr>
              <a:t>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B,x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1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sym typeface="Symbol"/>
              </a:rPr>
              <a:t>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,…,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sym typeface="Symbol"/>
              </a:rPr>
              <a:t> 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B,x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k-1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sym typeface="Symbol"/>
              </a:rPr>
              <a:t>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36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4077452"/>
            <a:ext cx="9067800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Alice is given x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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{0,1}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and Bob is given y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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{0,1}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They are promised that either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 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			</a:t>
            </a: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Symbol"/>
              </a:rPr>
              <a:t>Δ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(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x,y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) &gt; n/2+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sym typeface="Symbol"/>
              </a:rPr>
              <a:t>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n    or    </a:t>
            </a: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Symbol"/>
              </a:rPr>
              <a:t>Δ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&lt; n/2-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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Their goal is to decide which is the case using the minimum amount of communication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Allowed to use randomization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Gap 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Hamming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Distance (GHD)</a:t>
            </a:r>
          </a:p>
        </p:txBody>
      </p:sp>
      <p:pic>
        <p:nvPicPr>
          <p:cNvPr id="22" name="Picture 5" descr="j042474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826250" y="2171700"/>
            <a:ext cx="231775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4" descr="j042415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9312" y="1514475"/>
            <a:ext cx="1423988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23"/>
          <p:cNvSpPr/>
          <p:nvPr/>
        </p:nvSpPr>
        <p:spPr>
          <a:xfrm>
            <a:off x="309563" y="934105"/>
            <a:ext cx="13580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x</a:t>
            </a: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</a:t>
            </a: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{0,1}</a:t>
            </a:r>
            <a:r>
              <a:rPr lang="en-US" sz="28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172170" y="934105"/>
            <a:ext cx="1374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y</a:t>
            </a: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{0,1}</a:t>
            </a:r>
            <a:r>
              <a:rPr lang="en-US" sz="28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2877344" y="1901113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H="1">
            <a:off x="2891728" y="2295041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2888860" y="2688969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 flipH="1">
            <a:off x="2894618" y="3082897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2891750" y="3476825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223587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Lemma 2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-24063" y="818148"/>
            <a:ext cx="9253286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600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Lemma 2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sz="3600" b="0" kern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[Raz’99]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	Any set A’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sym typeface="Symbol"/>
              </a:rPr>
              <a:t>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sym typeface="Mathematica7Mono"/>
              </a:rPr>
              <a:t></a:t>
            </a:r>
            <a:r>
              <a:rPr lang="en-US" sz="36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n-1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of at least ≥2</a:t>
            </a:r>
            <a:r>
              <a:rPr lang="en-US" sz="36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-n/50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directions contains a set of 1/10-orthogonal vectors x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,…,</a:t>
            </a:r>
            <a:r>
              <a:rPr lang="en-US" sz="36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x</a:t>
            </a:r>
            <a:r>
              <a:rPr lang="en-US" sz="3600" b="0" kern="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n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/2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	(i.e., the projection of each x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i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on the span of x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,…,x</a:t>
            </a:r>
            <a:r>
              <a:rPr lang="en-US" sz="3600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i-1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is of length at most 1/10)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Proof: Based on the isoperimetric inequality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961648" y="4373478"/>
            <a:ext cx="3019926" cy="2334126"/>
          </a:xfrm>
          <a:prstGeom prst="rect">
            <a:avLst/>
          </a:prstGeom>
          <a:solidFill>
            <a:srgbClr val="FFFF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6569241" y="6412830"/>
            <a:ext cx="1828800" cy="1588"/>
          </a:xfrm>
          <a:prstGeom prst="straightConnector1">
            <a:avLst/>
          </a:prstGeom>
          <a:solidFill>
            <a:schemeClr val="accent1"/>
          </a:solidFill>
          <a:ln w="76200" cap="rnd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rot="5400000" flipH="1" flipV="1">
            <a:off x="5654841" y="5498430"/>
            <a:ext cx="1828800" cy="1588"/>
          </a:xfrm>
          <a:prstGeom prst="straightConnector1">
            <a:avLst/>
          </a:prstGeom>
          <a:solidFill>
            <a:schemeClr val="accent1"/>
          </a:solidFill>
          <a:ln w="50800" cap="rnd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rot="5400000" flipH="1" flipV="1">
            <a:off x="5883441" y="5384130"/>
            <a:ext cx="1714500" cy="342900"/>
          </a:xfrm>
          <a:prstGeom prst="straightConnector1">
            <a:avLst/>
          </a:prstGeom>
          <a:solidFill>
            <a:schemeClr val="accent1"/>
          </a:solidFill>
          <a:ln w="76200" cap="rnd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8146370" y="5787181"/>
            <a:ext cx="4395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kern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x</a:t>
            </a:r>
            <a:r>
              <a:rPr lang="en-US" b="0" kern="0" baseline="-25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90932" y="4457228"/>
            <a:ext cx="4956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0" kern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x</a:t>
            </a:r>
            <a:r>
              <a:rPr lang="en-US" b="0" kern="0" baseline="-25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223587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Completing the Proof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-24063" y="842211"/>
            <a:ext cx="9301412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Theorem: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Let B</a:t>
            </a:r>
            <a:r>
              <a:rPr lang="en-US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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Mathematica7Mono"/>
              </a:rPr>
              <a:t>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any set of measure ≥ 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-n/100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Then the projection of B on all but 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-n/50 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directions is distributed like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the sum of N(0,1) and an independent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r.v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.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0" u="sng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Proof: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Let A’ be the set of ‘bad’ directions and assume by contradiction that its measure is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≥2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-n/50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Let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,…,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b="0" kern="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/2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sym typeface="Symbol"/>
              </a:rPr>
              <a:t>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A’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be the vectors given by Lemma 2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If they were orthogonal, then by Lemma 1, there is a k (in fact, most k)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s.t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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B,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x</a:t>
            </a:r>
            <a:r>
              <a:rPr lang="en-US" b="0" kern="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sym typeface="Symbol"/>
              </a:rPr>
              <a:t>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is close to N(0,1), in contradiction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Since they are only 1/10-orthogonal, we obtain that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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B,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b="0" kern="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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distributed like the sum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of N(0,1) and an independent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r.v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., in contradiction.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223587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Open Questions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3" y="1299408"/>
            <a:ext cx="8831179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Our main technical theorem can be seen as a (weak) symmetric analogue of a result by </a:t>
            </a:r>
            <a:r>
              <a:rPr lang="en-US" sz="3600" b="0" kern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[Borell’85] 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(which was used in the proof of the Majority in </a:t>
            </a:r>
            <a:r>
              <a:rPr lang="en-US" sz="36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Stablest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Theorem </a:t>
            </a:r>
            <a:r>
              <a:rPr lang="en-US" sz="3600" b="0" kern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[</a:t>
            </a:r>
            <a:r>
              <a:rPr lang="en-US" sz="3600" b="0" kern="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Mossell</a:t>
            </a:r>
            <a:r>
              <a:rPr lang="en-US" sz="3600" b="0" kern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O’Donnell Oleszkiewicz’05]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6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Can one prove a tight inequality 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as done by </a:t>
            </a:r>
            <a:r>
              <a:rPr lang="en-US" sz="36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Borell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? </a:t>
            </a:r>
            <a:r>
              <a:rPr lang="en-US" sz="36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Symmetrization</a:t>
            </a: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 techniques do not seem to help...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6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+mn-cs"/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Other applications of the technique?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4053389"/>
            <a:ext cx="9067800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Alice is given x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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{0,1}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and Bob is given y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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{0,1}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They are promised that either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 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			</a:t>
            </a: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Symbol"/>
              </a:rPr>
              <a:t>Δ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(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x,y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) &gt; n/2+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sym typeface="Symbol"/>
              </a:rPr>
              <a:t>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n    or    </a:t>
            </a: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Symbol"/>
              </a:rPr>
              <a:t>Δ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&lt; n/2-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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Their goal is to decide which is the case using the minimum amount of communication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Allowed to use randomization</a:t>
            </a:r>
          </a:p>
        </p:txBody>
      </p:sp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Gap 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Hamming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Distance (GHD)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3" y="3946355"/>
            <a:ext cx="90678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Important applications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 in the data stream model 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[FlajoletMartin85,AlonMatiasSzegedy99]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E.g.,  approximating the number of distinct elements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baseline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Equivalent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to the Gap Inner Product problem</a:t>
            </a:r>
            <a:endParaRPr lang="en-US" b="0" kern="0" baseline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2.5E-6 -0.4782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309563" y="-133350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Gap 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Hamming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Distance (GHD)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3" y="1179096"/>
            <a:ext cx="9067800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Known upper bound: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Naïve protocol: n</a:t>
            </a: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Known lower bounds:</a:t>
            </a:r>
            <a:endParaRPr lang="en-US" b="0" kern="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without a gap: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Ω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Easy lower bound of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Ω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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Lower bound of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Ω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in the deterministic model </a:t>
            </a:r>
            <a:r>
              <a:rPr lang="en-US" b="0" kern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[Woodruff07]</a:t>
            </a: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One-round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Ω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(n) </a:t>
            </a:r>
            <a:r>
              <a:rPr lang="en-US" b="0" kern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[IndykWoodruff03, JayramKumarSivakumar07]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Constant-round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Ω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(n) </a:t>
            </a:r>
            <a:r>
              <a:rPr lang="en-US" b="0" kern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[BrodyChakrabarti09]</a:t>
            </a:r>
          </a:p>
          <a:p>
            <a:pPr marL="1257300" lvl="2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Improved in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0" kern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[BrodyChakrabartiRegevVidickdeWolf09]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better known in the general case!</a:t>
            </a:r>
            <a:endParaRPr lang="en-US" b="0" kern="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8" name="Rounded Rectangular Callout 7" hidden="1"/>
          <p:cNvSpPr/>
          <p:nvPr/>
        </p:nvSpPr>
        <p:spPr bwMode="auto">
          <a:xfrm>
            <a:off x="3125037" y="3657597"/>
            <a:ext cx="5788776" cy="2404880"/>
          </a:xfrm>
          <a:prstGeom prst="wedgeRoundRectCallout">
            <a:avLst>
              <a:gd name="adj1" fmla="val -35798"/>
              <a:gd name="adj2" fmla="val -55038"/>
              <a:gd name="adj3" fmla="val 16667"/>
            </a:avLst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l" rtl="0"/>
            <a:r>
              <a:rPr lang="en-US" b="0" dirty="0" smtClean="0">
                <a:solidFill>
                  <a:srgbClr val="000000"/>
                </a:solidFill>
              </a:rPr>
              <a:t>Given </a:t>
            </a:r>
            <a:r>
              <a:rPr lang="en-US" b="0" dirty="0" err="1" smtClean="0">
                <a:solidFill>
                  <a:srgbClr val="000000"/>
                </a:solidFill>
              </a:rPr>
              <a:t>x,y</a:t>
            </a:r>
            <a:r>
              <a:rPr lang="en-US" b="0" dirty="0" smtClean="0">
                <a:solidFill>
                  <a:srgbClr val="000000"/>
                </a:solidFill>
                <a:sym typeface="Symbol"/>
              </a:rPr>
              <a:t></a:t>
            </a:r>
            <a:r>
              <a:rPr lang="en-US" b="0" dirty="0" smtClean="0">
                <a:solidFill>
                  <a:srgbClr val="000000"/>
                </a:solidFill>
              </a:rPr>
              <a:t>{0,1}</a:t>
            </a:r>
            <a:r>
              <a:rPr lang="en-US" b="0" baseline="30000" dirty="0" smtClean="0">
                <a:solidFill>
                  <a:srgbClr val="000000"/>
                </a:solidFill>
                <a:sym typeface="Symbol"/>
              </a:rPr>
              <a:t></a:t>
            </a:r>
            <a:r>
              <a:rPr lang="en-US" b="0" baseline="30000" dirty="0" smtClean="0">
                <a:solidFill>
                  <a:srgbClr val="000000"/>
                </a:solidFill>
              </a:rPr>
              <a:t>n</a:t>
            </a:r>
            <a:r>
              <a:rPr lang="en-US" b="0" dirty="0" smtClean="0">
                <a:solidFill>
                  <a:srgbClr val="000000"/>
                </a:solidFill>
                <a:sym typeface="Symbol"/>
              </a:rPr>
              <a:t>, Alice and Bob apply GHD to </a:t>
            </a:r>
            <a:r>
              <a:rPr lang="en-US" b="0" dirty="0" err="1" smtClean="0">
                <a:solidFill>
                  <a:srgbClr val="000000"/>
                </a:solidFill>
                <a:sym typeface="Symbol"/>
              </a:rPr>
              <a:t>x</a:t>
            </a:r>
            <a:r>
              <a:rPr lang="en-US" b="0" baseline="30000" dirty="0" err="1" smtClean="0">
                <a:solidFill>
                  <a:srgbClr val="000000"/>
                </a:solidFill>
                <a:sym typeface="Symbol"/>
              </a:rPr>
              <a:t>n</a:t>
            </a:r>
            <a:r>
              <a:rPr lang="en-US" b="0" dirty="0" smtClean="0">
                <a:solidFill>
                  <a:srgbClr val="000000"/>
                </a:solidFill>
                <a:sym typeface="Symbol"/>
              </a:rPr>
              <a:t> and </a:t>
            </a:r>
            <a:r>
              <a:rPr lang="en-US" b="0" dirty="0" err="1" smtClean="0">
                <a:solidFill>
                  <a:srgbClr val="000000"/>
                </a:solidFill>
                <a:sym typeface="Symbol"/>
              </a:rPr>
              <a:t>y</a:t>
            </a:r>
            <a:r>
              <a:rPr lang="en-US" b="0" baseline="30000" dirty="0" err="1" smtClean="0">
                <a:solidFill>
                  <a:srgbClr val="000000"/>
                </a:solidFill>
                <a:sym typeface="Symbol"/>
              </a:rPr>
              <a:t>n</a:t>
            </a:r>
            <a:r>
              <a:rPr lang="en-US" b="0" dirty="0" smtClean="0">
                <a:solidFill>
                  <a:srgbClr val="000000"/>
                </a:solidFill>
                <a:sym typeface="Symbol"/>
              </a:rPr>
              <a:t>. If </a:t>
            </a:r>
            <a:r>
              <a:rPr lang="el-GR" b="0" dirty="0" smtClean="0">
                <a:solidFill>
                  <a:srgbClr val="000000"/>
                </a:solidFill>
                <a:latin typeface="Arial"/>
                <a:cs typeface="Arial"/>
                <a:sym typeface="Symbol"/>
              </a:rPr>
              <a:t>Δ</a:t>
            </a:r>
            <a:r>
              <a:rPr lang="el-GR" b="0" dirty="0" smtClean="0">
                <a:solidFill>
                  <a:srgbClr val="000000"/>
                </a:solidFill>
                <a:sym typeface="Symbol"/>
              </a:rPr>
              <a:t>(</a:t>
            </a:r>
            <a:r>
              <a:rPr lang="en-US" b="0" dirty="0" err="1" smtClean="0">
                <a:solidFill>
                  <a:srgbClr val="000000"/>
                </a:solidFill>
                <a:sym typeface="Symbol"/>
              </a:rPr>
              <a:t>x,y</a:t>
            </a:r>
            <a:r>
              <a:rPr lang="en-US" b="0" dirty="0" smtClean="0">
                <a:solidFill>
                  <a:srgbClr val="000000"/>
                </a:solidFill>
                <a:sym typeface="Symbol"/>
              </a:rPr>
              <a:t>)≥n/2, </a:t>
            </a:r>
            <a:r>
              <a:rPr lang="el-GR" b="0" dirty="0" smtClean="0">
                <a:solidFill>
                  <a:srgbClr val="000000"/>
                </a:solidFill>
                <a:latin typeface="Arial"/>
                <a:cs typeface="Arial"/>
                <a:sym typeface="Symbol"/>
              </a:rPr>
              <a:t>Δ</a:t>
            </a:r>
            <a:r>
              <a:rPr lang="el-GR" b="0" dirty="0" smtClean="0">
                <a:solidFill>
                  <a:srgbClr val="000000"/>
                </a:solidFill>
                <a:sym typeface="Symbol"/>
              </a:rPr>
              <a:t>(</a:t>
            </a:r>
            <a:r>
              <a:rPr lang="en-US" b="0" dirty="0" err="1" smtClean="0">
                <a:solidFill>
                  <a:srgbClr val="000000"/>
                </a:solidFill>
                <a:sym typeface="Symbol"/>
              </a:rPr>
              <a:t>x</a:t>
            </a:r>
            <a:r>
              <a:rPr lang="en-US" b="0" baseline="30000" dirty="0" err="1" smtClean="0">
                <a:solidFill>
                  <a:srgbClr val="000000"/>
                </a:solidFill>
                <a:sym typeface="Symbol"/>
              </a:rPr>
              <a:t>n</a:t>
            </a:r>
            <a:r>
              <a:rPr lang="en-US" b="0" dirty="0" err="1" smtClean="0">
                <a:solidFill>
                  <a:srgbClr val="000000"/>
                </a:solidFill>
                <a:sym typeface="Symbol"/>
              </a:rPr>
              <a:t>,y</a:t>
            </a:r>
            <a:r>
              <a:rPr lang="en-US" b="0" baseline="30000" dirty="0" err="1" smtClean="0">
                <a:solidFill>
                  <a:srgbClr val="000000"/>
                </a:solidFill>
                <a:sym typeface="Symbol"/>
              </a:rPr>
              <a:t>n</a:t>
            </a:r>
            <a:r>
              <a:rPr lang="en-US" b="0" dirty="0" smtClean="0">
                <a:solidFill>
                  <a:srgbClr val="000000"/>
                </a:solidFill>
                <a:sym typeface="Symbol"/>
              </a:rPr>
              <a:t>)≥n/2; </a:t>
            </a:r>
          </a:p>
          <a:p>
            <a:pPr algn="l" rtl="0"/>
            <a:r>
              <a:rPr lang="en-US" b="0" dirty="0" smtClean="0">
                <a:solidFill>
                  <a:srgbClr val="000000"/>
                </a:solidFill>
                <a:sym typeface="Symbol"/>
              </a:rPr>
              <a:t>otherwise, </a:t>
            </a:r>
            <a:r>
              <a:rPr lang="el-GR" b="0" dirty="0" smtClean="0">
                <a:solidFill>
                  <a:srgbClr val="000000"/>
                </a:solidFill>
                <a:latin typeface="Arial"/>
                <a:cs typeface="Arial"/>
                <a:sym typeface="Symbol"/>
              </a:rPr>
              <a:t>Δ</a:t>
            </a:r>
            <a:r>
              <a:rPr lang="el-GR" b="0" dirty="0" smtClean="0">
                <a:solidFill>
                  <a:srgbClr val="000000"/>
                </a:solidFill>
                <a:sym typeface="Symbol"/>
              </a:rPr>
              <a:t>(</a:t>
            </a:r>
            <a:r>
              <a:rPr lang="en-US" b="0" dirty="0" err="1" smtClean="0">
                <a:solidFill>
                  <a:srgbClr val="000000"/>
                </a:solidFill>
                <a:sym typeface="Symbol"/>
              </a:rPr>
              <a:t>x</a:t>
            </a:r>
            <a:r>
              <a:rPr lang="en-US" b="0" baseline="30000" dirty="0" err="1" smtClean="0">
                <a:solidFill>
                  <a:srgbClr val="000000"/>
                </a:solidFill>
                <a:sym typeface="Symbol"/>
              </a:rPr>
              <a:t>n</a:t>
            </a:r>
            <a:r>
              <a:rPr lang="en-US" b="0" dirty="0" err="1" smtClean="0">
                <a:solidFill>
                  <a:srgbClr val="000000"/>
                </a:solidFill>
                <a:sym typeface="Symbol"/>
              </a:rPr>
              <a:t>,y</a:t>
            </a:r>
            <a:r>
              <a:rPr lang="en-US" b="0" baseline="30000" dirty="0" err="1" smtClean="0">
                <a:solidFill>
                  <a:srgbClr val="000000"/>
                </a:solidFill>
                <a:sym typeface="Symbol"/>
              </a:rPr>
              <a:t>n</a:t>
            </a:r>
            <a:r>
              <a:rPr lang="en-US" b="0" dirty="0" smtClean="0">
                <a:solidFill>
                  <a:srgbClr val="000000"/>
                </a:solidFill>
                <a:sym typeface="Symbol"/>
              </a:rPr>
              <a:t>)</a:t>
            </a:r>
            <a:r>
              <a:rPr lang="en-US" b="0" dirty="0" smtClean="0">
                <a:solidFill>
                  <a:srgbClr val="000000"/>
                </a:solidFill>
                <a:latin typeface="Berlin Sans FB"/>
                <a:sym typeface="Symbol"/>
              </a:rPr>
              <a:t>≤</a:t>
            </a:r>
            <a:r>
              <a:rPr lang="en-US" b="0" dirty="0" smtClean="0">
                <a:solidFill>
                  <a:srgbClr val="000000"/>
                </a:solidFill>
                <a:sym typeface="Symbol"/>
              </a:rPr>
              <a:t>n/2-n.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309563" y="-133350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Our Main Result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12819" y="2045364"/>
            <a:ext cx="9067800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rtl="0">
              <a:lnSpc>
                <a:spcPct val="80000"/>
              </a:lnSpc>
              <a:spcBef>
                <a:spcPct val="20000"/>
              </a:spcBef>
            </a:pPr>
            <a:r>
              <a:rPr kumimoji="0" lang="en-US" sz="7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R(GHD) = </a:t>
            </a:r>
            <a:r>
              <a:rPr lang="el-GR" sz="8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Symbol"/>
              </a:rPr>
              <a:t></a:t>
            </a:r>
            <a:r>
              <a:rPr lang="en-US" sz="72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72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  <a:r>
              <a:rPr lang="en-US" sz="72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kumimoji="0" lang="en-US" sz="7200" b="0" i="0" u="none" strike="noStrike" kern="0" cap="none" spc="0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" pitchFamily="34" charset="0"/>
              <a:ea typeface="+mn-ea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4063" y="1251285"/>
            <a:ext cx="9067800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We completely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 resolve </a:t>
            </a:r>
            <a:r>
              <a:rPr kumimoji="0" lang="en-US" sz="3200" b="0" i="0" u="none" strike="noStrike" kern="0" cap="none" spc="0" normalizeH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the question:</a:t>
            </a:r>
            <a:endParaRPr lang="en-US" sz="24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77788" y="87313"/>
            <a:ext cx="9144000" cy="83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buClr>
                <a:srgbClr val="FFFF99"/>
              </a:buClr>
              <a:buSzPct val="2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800" b="0" kern="12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erlin Sans FB" pitchFamily="34" charset="0"/>
                <a:ea typeface="+mn-ea"/>
                <a:cs typeface="Times New Roman" pitchFamily="18" charset="0"/>
              </a:rPr>
              <a:t>The Smooth Rectangle Bound</a:t>
            </a:r>
            <a:endParaRPr lang="en-GB" sz="4800" b="0" kern="1200" dirty="0">
              <a:solidFill>
                <a:srgbClr val="FFFF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Berlin Sans FB" pitchFamily="34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309563" y="-109287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 Rectangle Bound</a:t>
            </a:r>
            <a:endParaRPr lang="en-US" sz="48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3" y="1058781"/>
            <a:ext cx="9067800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Assume there is a randomized protocol that solves GHD with error &lt;0.1 and communication n/1000</a:t>
            </a:r>
          </a:p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Define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 two distributions:</a:t>
            </a:r>
          </a:p>
          <a:p>
            <a:pPr marL="800100" lvl="1" indent="-342900" algn="l" rtl="0">
              <a:spcBef>
                <a:spcPct val="20000"/>
              </a:spcBef>
              <a:buFontTx/>
              <a:buChar char="•"/>
            </a:pP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uniform over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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{0,1}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with </a:t>
            </a:r>
            <a:r>
              <a:rPr lang="el-GR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Symbol"/>
              </a:rPr>
              <a:t>Δ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(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) = n/2-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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</a:t>
            </a: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  <a:p>
            <a:pPr marL="800100" lvl="1" indent="-342900" algn="l" rtl="0">
              <a:spcBef>
                <a:spcPct val="20000"/>
              </a:spcBef>
              <a:buFontTx/>
              <a:buChar char="•"/>
            </a:pP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uniform over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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{0,1}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with </a:t>
            </a:r>
            <a:r>
              <a:rPr lang="el-GR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Symbol"/>
              </a:rPr>
              <a:t>Δ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(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) = n/2+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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</a:rPr>
              <a:t>n </a:t>
            </a: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marL="342900" lvl="0" indent="-342900" algn="l" rtl="0"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By easy direction of Yao’s lemma, we obtain a deterministic protocol with communication n/1000 that on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outputs 0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w.p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 &gt;0.9 and on </a:t>
            </a:r>
            <a:r>
              <a:rPr lang="el-GR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outputs 1 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w.p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 &gt;0.9</a:t>
            </a:r>
            <a:endParaRPr kumimoji="0" lang="en-US" b="0" i="0" u="none" strike="noStrike" kern="0" cap="none" spc="0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309563" y="-37098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 </a:t>
            </a:r>
            <a:r>
              <a:rPr lang="en-US" sz="4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Rectangle Bound</a:t>
            </a:r>
            <a:endParaRPr lang="en-US" sz="48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3" y="1371600"/>
            <a:ext cx="9067800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deterministic protocol defines a partition of the 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*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communication matrix into 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n/1000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rectangles, each labeled with 0 or 1: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43200" y="3200400"/>
            <a:ext cx="2743200" cy="27432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cxnSp>
        <p:nvCxnSpPr>
          <p:cNvPr id="12" name="Line round 1"/>
          <p:cNvCxnSpPr/>
          <p:nvPr/>
        </p:nvCxnSpPr>
        <p:spPr bwMode="auto">
          <a:xfrm rot="5400000">
            <a:off x="2400300" y="4572000"/>
            <a:ext cx="2743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Line round 2.1"/>
          <p:cNvCxnSpPr/>
          <p:nvPr/>
        </p:nvCxnSpPr>
        <p:spPr bwMode="auto">
          <a:xfrm>
            <a:off x="2743199" y="4114800"/>
            <a:ext cx="1028703" cy="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Line round 2.2"/>
          <p:cNvCxnSpPr/>
          <p:nvPr/>
        </p:nvCxnSpPr>
        <p:spPr bwMode="auto">
          <a:xfrm>
            <a:off x="3771900" y="5029200"/>
            <a:ext cx="17145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Line round 3.1"/>
          <p:cNvCxnSpPr/>
          <p:nvPr/>
        </p:nvCxnSpPr>
        <p:spPr bwMode="auto">
          <a:xfrm rot="5400000">
            <a:off x="2971800" y="3648974"/>
            <a:ext cx="9144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Line round 3.2"/>
          <p:cNvCxnSpPr/>
          <p:nvPr/>
        </p:nvCxnSpPr>
        <p:spPr bwMode="auto">
          <a:xfrm rot="5400000">
            <a:off x="4114800" y="4114800"/>
            <a:ext cx="1828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Line round 3.3"/>
          <p:cNvCxnSpPr/>
          <p:nvPr/>
        </p:nvCxnSpPr>
        <p:spPr bwMode="auto">
          <a:xfrm rot="5400000">
            <a:off x="2171700" y="5029200"/>
            <a:ext cx="1828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Line round 3.4"/>
          <p:cNvCxnSpPr/>
          <p:nvPr/>
        </p:nvCxnSpPr>
        <p:spPr bwMode="auto">
          <a:xfrm rot="5400000">
            <a:off x="3886200" y="5486400"/>
            <a:ext cx="9144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2743200" y="4800600"/>
            <a:ext cx="3429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2743200" y="3657600"/>
            <a:ext cx="685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3429000" y="3771900"/>
            <a:ext cx="3429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3771900" y="4343400"/>
            <a:ext cx="12573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5029200" y="3657600"/>
            <a:ext cx="457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3771900" y="5600700"/>
            <a:ext cx="5715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4343400" y="5372100"/>
            <a:ext cx="11430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3086100" y="5257800"/>
            <a:ext cx="685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/>
          <p:cNvSpPr/>
          <p:nvPr/>
        </p:nvSpPr>
        <p:spPr bwMode="auto">
          <a:xfrm>
            <a:off x="3086100" y="5257800"/>
            <a:ext cx="685802" cy="6858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1</a:t>
            </a:r>
          </a:p>
        </p:txBody>
      </p:sp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309563" y="-37098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 </a:t>
            </a:r>
            <a:r>
              <a:rPr lang="en-US" sz="4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Rectangle Bound</a:t>
            </a:r>
            <a:endParaRPr lang="en-US" sz="48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3" y="1371600"/>
            <a:ext cx="9067800" cy="1467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deterministic protocol defines a partition of the 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communication matrix into 2</a:t>
            </a:r>
            <a:r>
              <a:rPr lang="en-US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n/1000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rectangles, each labeled with 0 or 1: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2743200" y="3200400"/>
            <a:ext cx="685800" cy="4572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2743200" y="3657600"/>
            <a:ext cx="685800" cy="4572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1</a:t>
            </a:r>
            <a:r>
              <a:rPr kumimoji="0" lang="he-I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771900" y="3200400"/>
            <a:ext cx="1257300" cy="11430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429000" y="3200400"/>
            <a:ext cx="342900" cy="5715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429000" y="3771900"/>
            <a:ext cx="342900" cy="3429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0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743200" y="4114800"/>
            <a:ext cx="342900" cy="6858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3086100" y="4114800"/>
            <a:ext cx="685800" cy="11430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771900" y="4343400"/>
            <a:ext cx="1257300" cy="6858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1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4343400" y="5372100"/>
            <a:ext cx="1143000" cy="5715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1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4343400" y="5029200"/>
            <a:ext cx="1143000" cy="3429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771900" y="5029200"/>
            <a:ext cx="571500" cy="5715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1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3771900" y="5600700"/>
            <a:ext cx="571500" cy="3429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2743200" y="4800600"/>
            <a:ext cx="342900" cy="11430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 smtClean="0"/>
              <a:t>1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029200" y="3657600"/>
            <a:ext cx="457200" cy="13716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1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5029200" y="3200400"/>
            <a:ext cx="457200" cy="457200"/>
          </a:xfrm>
          <a:prstGeom prst="rect">
            <a:avLst/>
          </a:prstGeom>
          <a:solidFill>
            <a:srgbClr val="FFFF66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109728" numCol="1" rtlCol="1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0</a:t>
            </a:r>
          </a:p>
        </p:txBody>
      </p:sp>
      <p:sp>
        <p:nvSpPr>
          <p:cNvPr id="52" name="Measures text"/>
          <p:cNvSpPr txBox="1">
            <a:spLocks noChangeArrowheads="1"/>
          </p:cNvSpPr>
          <p:nvPr/>
        </p:nvSpPr>
        <p:spPr bwMode="auto">
          <a:xfrm>
            <a:off x="24063" y="3344778"/>
            <a:ext cx="9067800" cy="1467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>
              <a:lnSpc>
                <a:spcPct val="80000"/>
              </a:lnSpc>
              <a:spcBef>
                <a:spcPct val="20000"/>
              </a:spcBef>
            </a:pPr>
            <a:r>
              <a:rPr lang="el-GR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spc="1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US" sz="2000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0.10 0.10 0.14 0.16 0.08 0.07 0.13 0.12 0.01 0.02 0.02 0.01 0.01 0.01 0.01 0.01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</a:pPr>
            <a:r>
              <a:rPr lang="el-GR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μ</a:t>
            </a:r>
            <a:r>
              <a:rPr lang="en-US" b="0" kern="0" spc="1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 </a:t>
            </a:r>
            <a:r>
              <a:rPr lang="en-US" sz="2000" b="0" kern="0" spc="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Fixed Miriam Transparent" pitchFamily="49" charset="-79"/>
              </a:rPr>
              <a:t>0.01 0.02 0.02 0.01 0.01 0.01 0.01 0.01 0.10 0.10 0.14 0.16 0.06 0.09 0.11 0.14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b="0" kern="0" spc="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1" name="Braces"/>
          <p:cNvGrpSpPr/>
          <p:nvPr/>
        </p:nvGrpSpPr>
        <p:grpSpPr>
          <a:xfrm>
            <a:off x="847397" y="2417104"/>
            <a:ext cx="8001825" cy="2980302"/>
            <a:chOff x="847397" y="2272726"/>
            <a:chExt cx="8001825" cy="2980302"/>
          </a:xfrm>
        </p:grpSpPr>
        <p:sp>
          <p:nvSpPr>
            <p:cNvPr id="72" name="Left Brace 71"/>
            <p:cNvSpPr/>
            <p:nvPr/>
          </p:nvSpPr>
          <p:spPr bwMode="auto">
            <a:xfrm rot="5400000">
              <a:off x="2622989" y="1081908"/>
              <a:ext cx="516318" cy="4067502"/>
            </a:xfrm>
            <a:prstGeom prst="leftBrace">
              <a:avLst/>
            </a:prstGeom>
            <a:noFill/>
            <a:ln w="508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endParaRPr>
            </a:p>
          </p:txBody>
        </p:sp>
        <p:sp>
          <p:nvSpPr>
            <p:cNvPr id="73" name="Left Brace 72"/>
            <p:cNvSpPr/>
            <p:nvPr/>
          </p:nvSpPr>
          <p:spPr bwMode="auto">
            <a:xfrm rot="5400000">
              <a:off x="6681053" y="1205648"/>
              <a:ext cx="516316" cy="3820023"/>
            </a:xfrm>
            <a:prstGeom prst="leftBrace">
              <a:avLst/>
            </a:prstGeom>
            <a:noFill/>
            <a:ln w="508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222367" y="2272726"/>
              <a:ext cx="87395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&gt;0.9</a:t>
              </a:r>
              <a:endParaRPr lang="en-US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377822" y="2272726"/>
              <a:ext cx="77938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rtl="0"/>
              <a:r>
                <a:rPr lang="en-US" b="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&lt;0.1</a:t>
              </a:r>
              <a:endParaRPr lang="en-US" dirty="0"/>
            </a:p>
          </p:txBody>
        </p:sp>
        <p:sp>
          <p:nvSpPr>
            <p:cNvPr id="76" name="Left Brace 75"/>
            <p:cNvSpPr/>
            <p:nvPr/>
          </p:nvSpPr>
          <p:spPr bwMode="auto">
            <a:xfrm rot="16200000" flipV="1">
              <a:off x="2622990" y="2280090"/>
              <a:ext cx="516316" cy="4067502"/>
            </a:xfrm>
            <a:prstGeom prst="leftBrace">
              <a:avLst/>
            </a:prstGeom>
            <a:noFill/>
            <a:ln w="508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endParaRPr>
            </a:p>
          </p:txBody>
        </p:sp>
        <p:sp>
          <p:nvSpPr>
            <p:cNvPr id="77" name="Left Brace 76"/>
            <p:cNvSpPr/>
            <p:nvPr/>
          </p:nvSpPr>
          <p:spPr bwMode="auto">
            <a:xfrm rot="16200000" flipV="1">
              <a:off x="6681053" y="2403831"/>
              <a:ext cx="516315" cy="3820023"/>
            </a:xfrm>
            <a:prstGeom prst="leftBrace">
              <a:avLst/>
            </a:prstGeom>
            <a:noFill/>
            <a:ln w="508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316944" y="4668253"/>
              <a:ext cx="77938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&lt;0.1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377822" y="4668253"/>
              <a:ext cx="87395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rtl="0"/>
              <a:r>
                <a:rPr lang="en-US" b="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&gt;0.9</a:t>
              </a:r>
              <a:endParaRPr lang="en-US" dirty="0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0 L -0.2375 0.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" y="2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33333E-6 L -0.25625 0.3916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" y="19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 L -0.21389 0.3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16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022E-16 L -0.10625 0.2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" y="12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20259E-6 L -0.1125 0.216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10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2239E-6 L -0.125 0.1415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7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3469E-6 L -0.0875 0.3996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2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44375 0.3333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" y="16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0259E-6 L 0.36875 0.2164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" y="10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4394E-6 L 0.2 0.2664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3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18224E-6 L 0.1875 0.0749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3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07123E-6 L 0.21875 0.1248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6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-0.00093 L -0.10885 0.0573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" y="2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9334E-6 L 0.25 0.0832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4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0435E-6 L 0.25625 0.1165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58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46068E-6 L 0.2 0.33303 " pathEditMode="relative" ptsTypes="AA">
                                      <p:cBhvr>
                                        <p:cTn id="3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24" grpId="0" animBg="1"/>
      <p:bldP spid="25" grpId="0" animBg="1"/>
      <p:bldP spid="27" grpId="0" animBg="1"/>
      <p:bldP spid="30" grpId="0" animBg="1"/>
      <p:bldP spid="31" grpId="0" animBg="1"/>
      <p:bldP spid="32" grpId="0" animBg="1"/>
      <p:bldP spid="34" grpId="0" animBg="1"/>
      <p:bldP spid="36" grpId="0" animBg="1"/>
      <p:bldP spid="38" grpId="0" animBg="1"/>
      <p:bldP spid="40" grpId="0" animBg="1"/>
      <p:bldP spid="42" grpId="0" animBg="1"/>
      <p:bldP spid="44" grpId="0" animBg="1"/>
      <p:bldP spid="46" grpId="0" animBg="1"/>
      <p:bldP spid="48" grpId="0" animBg="1"/>
      <p:bldP spid="49" grpId="0" animBg="1"/>
      <p:bldP spid="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AMSFONTS" val="False"/>
  <p:tag name="USEBOLDAMS" val="False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544"/>
  <p:tag name="DEFAULTHEIGHT" val="400"/>
  <p:tag name="FIRSTUSER@YFXKKNUFUVWXY5MJ" val="3176"/>
  <p:tag name="DEFAULTDISPLAYSOURCE" val="\documentclass{article}\pagestyle{empty}&#10;\begin{document}&#10;&#10;\end{document}&#10;"/>
  <p:tag name="EMBEDFONT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&#10;&#10;&#10;\begin{document}&#10;\color{yellow}&#10;\begin{align*}&#10;0.99n &amp;\le H(b_1,\ldots,b_n) \\&#10;&amp;= H(b_1) + H(b_2 | b_1) + \cdots + H(b_n | b_1,\ldots,b_{n-1})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302"/>
  <p:tag name="PICTUREFILESIZE" val="3714"/>
</p:tagLst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GHD color thm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FFC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HD theme">
      <a:majorFont>
        <a:latin typeface="Berlin Sans FB"/>
        <a:ea typeface=""/>
        <a:cs typeface="Arial"/>
      </a:majorFont>
      <a:minorFont>
        <a:latin typeface="Berlin Sans FB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74719</TotalTime>
  <Words>1291</Words>
  <Application>Microsoft Office PowerPoint</Application>
  <PresentationFormat>On-screen Show (4:3)</PresentationFormat>
  <Paragraphs>188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41" baseType="lpstr">
      <vt:lpstr>Arial</vt:lpstr>
      <vt:lpstr>Berlin Sans FB</vt:lpstr>
      <vt:lpstr>Times New Roman</vt:lpstr>
      <vt:lpstr>cmr10</vt:lpstr>
      <vt:lpstr>cmsy7</vt:lpstr>
      <vt:lpstr>cmmi7</vt:lpstr>
      <vt:lpstr>cmmi5</vt:lpstr>
      <vt:lpstr>cmr7</vt:lpstr>
      <vt:lpstr>cmmi10</vt:lpstr>
      <vt:lpstr>cmsy10</vt:lpstr>
      <vt:lpstr>Symbol</vt:lpstr>
      <vt:lpstr>Monotype Corsiva</vt:lpstr>
      <vt:lpstr>Fixed Miriam Transparent</vt:lpstr>
      <vt:lpstr>Mathematica7Mono</vt:lpstr>
      <vt:lpstr>Tahoma</vt:lpstr>
      <vt:lpstr>Wingdings</vt:lpstr>
      <vt:lpstr>Ocean</vt:lpstr>
      <vt:lpstr>1_Default Design</vt:lpstr>
      <vt:lpstr>1_Ocean</vt:lpstr>
      <vt:lpstr>Slide 1</vt:lpstr>
      <vt:lpstr>Gap Hamming Distance (GHD)</vt:lpstr>
      <vt:lpstr>Gap Hamming Distance (GHD)</vt:lpstr>
      <vt:lpstr>Gap Hamming Distance (GHD)</vt:lpstr>
      <vt:lpstr>Our Main Result</vt:lpstr>
      <vt:lpstr>Slide 6</vt:lpstr>
      <vt:lpstr>The Rectangle Bound</vt:lpstr>
      <vt:lpstr>The Rectangle Bound</vt:lpstr>
      <vt:lpstr>The Rectangle Bound</vt:lpstr>
      <vt:lpstr>The Rectangle Bound</vt:lpstr>
      <vt:lpstr>Problem!</vt:lpstr>
      <vt:lpstr>Smooth Rectangle Bound</vt:lpstr>
      <vt:lpstr>Smooth Rectangle Bound</vt:lpstr>
      <vt:lpstr>Slide 14</vt:lpstr>
      <vt:lpstr>The Main Technical Theorem</vt:lpstr>
      <vt:lpstr>The Main Technical Theorem: Gaussian Version</vt:lpstr>
      <vt:lpstr>A Stronger Theorem</vt:lpstr>
      <vt:lpstr>Lemma 1 – Hypercube Version</vt:lpstr>
      <vt:lpstr>Lemma 1</vt:lpstr>
      <vt:lpstr>Lemma 2</vt:lpstr>
      <vt:lpstr>Completing the Proof</vt:lpstr>
      <vt:lpstr>Open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 </cp:lastModifiedBy>
  <cp:revision>823</cp:revision>
  <dcterms:modified xsi:type="dcterms:W3CDTF">2010-08-11T20:52:03Z</dcterms:modified>
</cp:coreProperties>
</file>