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2.xml" ContentType="application/vnd.openxmlformats-officedocument.presentationml.tags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tags/tag16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14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742" r:id="rId1"/>
    <p:sldMasterId id="2147483754" r:id="rId2"/>
  </p:sldMasterIdLst>
  <p:notesMasterIdLst>
    <p:notesMasterId r:id="rId22"/>
  </p:notesMasterIdLst>
  <p:handoutMasterIdLst>
    <p:handoutMasterId r:id="rId23"/>
  </p:handoutMasterIdLst>
  <p:sldIdLst>
    <p:sldId id="468" r:id="rId3"/>
    <p:sldId id="411" r:id="rId4"/>
    <p:sldId id="462" r:id="rId5"/>
    <p:sldId id="470" r:id="rId6"/>
    <p:sldId id="463" r:id="rId7"/>
    <p:sldId id="461" r:id="rId8"/>
    <p:sldId id="469" r:id="rId9"/>
    <p:sldId id="460" r:id="rId10"/>
    <p:sldId id="445" r:id="rId11"/>
    <p:sldId id="464" r:id="rId12"/>
    <p:sldId id="471" r:id="rId13"/>
    <p:sldId id="472" r:id="rId14"/>
    <p:sldId id="473" r:id="rId15"/>
    <p:sldId id="474" r:id="rId16"/>
    <p:sldId id="475" r:id="rId17"/>
    <p:sldId id="476" r:id="rId18"/>
    <p:sldId id="477" r:id="rId19"/>
    <p:sldId id="478" r:id="rId20"/>
    <p:sldId id="479" r:id="rId21"/>
  </p:sldIdLst>
  <p:sldSz cx="9144000" cy="6858000" type="screen4x3"/>
  <p:notesSz cx="6983413" cy="9283700"/>
  <p:embeddedFontLst>
    <p:embeddedFont>
      <p:font typeface="Berlin Sans FB" pitchFamily="34" charset="0"/>
      <p:regular r:id="rId24"/>
      <p:bold r:id="rId25"/>
    </p:embeddedFont>
    <p:embeddedFont>
      <p:font typeface="cmr10" pitchFamily="34" charset="0"/>
      <p:regular r:id="rId26"/>
    </p:embeddedFont>
    <p:embeddedFont>
      <p:font typeface="cmsy7" pitchFamily="34" charset="0"/>
      <p:regular r:id="rId27"/>
    </p:embeddedFont>
    <p:embeddedFont>
      <p:font typeface="cmmi7" pitchFamily="34" charset="0"/>
      <p:regular r:id="rId28"/>
    </p:embeddedFont>
    <p:embeddedFont>
      <p:font typeface="cmmi5" pitchFamily="34" charset="0"/>
      <p:regular r:id="rId29"/>
    </p:embeddedFont>
    <p:embeddedFont>
      <p:font typeface="cmr7" pitchFamily="34" charset="0"/>
      <p:regular r:id="rId30"/>
    </p:embeddedFont>
    <p:embeddedFont>
      <p:font typeface="cmmi10" pitchFamily="34" charset="0"/>
      <p:regular r:id="rId31"/>
    </p:embeddedFont>
    <p:embeddedFont>
      <p:font typeface="cmsy10" pitchFamily="34" charset="0"/>
      <p:regular r:id="rId32"/>
    </p:embeddedFont>
    <p:embeddedFont>
      <p:font typeface="Mathematica7Mono" pitchFamily="2" charset="2"/>
      <p:regular r:id="rId33"/>
    </p:embeddedFont>
    <p:embeddedFont>
      <p:font typeface="Tahoma" pitchFamily="34" charset="0"/>
      <p:regular r:id="rId34"/>
      <p:bold r:id="rId35"/>
    </p:embeddedFont>
  </p:embeddedFontLst>
  <p:custDataLst>
    <p:tags r:id="rId36"/>
  </p:custDataLst>
  <p:defaultTextStyle>
    <a:defPPr>
      <a:defRPr lang="en-GB"/>
    </a:defPPr>
    <a:lvl1pPr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3200" b="1" kern="1200">
        <a:solidFill>
          <a:schemeClr val="tx1"/>
        </a:solidFill>
        <a:latin typeface="Berlin Sans FB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000096"/>
    <a:srgbClr val="FFFF66"/>
    <a:srgbClr val="000000"/>
    <a:srgbClr val="CC6600"/>
    <a:srgbClr val="CC9900"/>
    <a:srgbClr val="FFFFFF"/>
    <a:srgbClr val="9999FF"/>
    <a:srgbClr val="B0AC00"/>
    <a:srgbClr val="D09E00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827" autoAdjust="0"/>
  </p:normalViewPr>
  <p:slideViewPr>
    <p:cSldViewPr snapToGrid="0" snapToObjects="1">
      <p:cViewPr>
        <p:scale>
          <a:sx n="50" d="100"/>
          <a:sy n="50" d="100"/>
        </p:scale>
        <p:origin x="-1008" y="-15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94"/>
    </p:cViewPr>
  </p:sorterViewPr>
  <p:notesViewPr>
    <p:cSldViewPr snapToGrid="0" snapToObject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117043200" cy="117043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3.fntdata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font" Target="fonts/font11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2.fntdata"/><Relationship Id="rId33" Type="http://schemas.openxmlformats.org/officeDocument/2006/relationships/font" Target="fonts/font10.fntdata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1.fntdata"/><Relationship Id="rId32" Type="http://schemas.openxmlformats.org/officeDocument/2006/relationships/font" Target="fonts/font9.fntdata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8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font" Target="fonts/font7.fntdata"/><Relationship Id="rId35" Type="http://schemas.openxmlformats.org/officeDocument/2006/relationships/font" Target="fonts/font1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57638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588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957638" y="8818563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 eaLnBrk="0" hangingPunct="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588" y="8818563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hangingPunct="0">
              <a:defRPr sz="1200" b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fld id="{01CD1330-632E-4412-9CCD-71F279AAE03C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85000" cy="9285288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0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31863" y="4410075"/>
            <a:ext cx="5121275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80" tIns="46440" rIns="92880" bIns="464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9700" name="Rectangle 3"/>
          <p:cNvSpPr>
            <a:spLocks noGrp="1" noRot="1" noChangeAspect="1" noChangeArrowheads="1" noTextEdit="1"/>
          </p:cNvSpPr>
          <p:nvPr>
            <p:ph type="sldImg" idx="1"/>
          </p:nvPr>
        </p:nvSpPr>
        <p:spPr bwMode="auto">
          <a:xfrm>
            <a:off x="0" y="307975"/>
            <a:ext cx="1588" cy="15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1pPr>
    <a:lvl2pPr marL="742950" indent="-285750"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2pPr>
    <a:lvl3pPr marL="1143000" indent="-228600"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3pPr>
    <a:lvl4pPr marL="1600200" indent="-228600"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4pPr>
    <a:lvl5pPr marL="2057400" indent="-228600" algn="r" defTabSz="449263" rtl="1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Arial" pitchFamily="34" charset="0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1575" y="696913"/>
            <a:ext cx="4641850" cy="3481387"/>
          </a:xfrm>
          <a:ln/>
        </p:spPr>
      </p:sp>
      <p:sp>
        <p:nvSpPr>
          <p:cNvPr id="30723" name="Rectangle 2"/>
          <p:cNvSpPr txBox="1"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 w="9360">
            <a:solidFill>
              <a:srgbClr val="000000"/>
            </a:solidFill>
          </a:ln>
        </p:spPr>
        <p:txBody>
          <a:bodyPr wrap="none" anchor="ctr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algn="l" rtl="0" eaLnBrk="1" hangingPunct="1"/>
            <a:r>
              <a:rPr lang="en-US" dirty="0" smtClean="0"/>
              <a:t>Mention </a:t>
            </a:r>
            <a:r>
              <a:rPr lang="en-US" dirty="0" err="1" smtClean="0"/>
              <a:t>Buhrman</a:t>
            </a:r>
            <a:r>
              <a:rPr lang="en-US" dirty="0" smtClean="0"/>
              <a:t>-Cleve-</a:t>
            </a:r>
            <a:r>
              <a:rPr lang="en-US" dirty="0" err="1" smtClean="0"/>
              <a:t>Wigderson</a:t>
            </a:r>
            <a:r>
              <a:rPr lang="en-US" dirty="0" smtClean="0"/>
              <a:t> and </a:t>
            </a:r>
            <a:r>
              <a:rPr lang="en-US" dirty="0" err="1" smtClean="0"/>
              <a:t>Ambainis</a:t>
            </a:r>
            <a:r>
              <a:rPr lang="en-US" dirty="0" smtClean="0"/>
              <a:t>-Schulman-</a:t>
            </a:r>
            <a:r>
              <a:rPr lang="en-US" dirty="0" err="1" smtClean="0"/>
              <a:t>TaShma</a:t>
            </a:r>
            <a:r>
              <a:rPr lang="en-US" dirty="0" smtClean="0"/>
              <a:t>-</a:t>
            </a:r>
            <a:r>
              <a:rPr lang="en-US" dirty="0" err="1" smtClean="0"/>
              <a:t>Vazirani</a:t>
            </a:r>
            <a:r>
              <a:rPr lang="en-US" dirty="0" smtClean="0"/>
              <a:t>-</a:t>
            </a:r>
            <a:r>
              <a:rPr lang="en-US" dirty="0" err="1" smtClean="0"/>
              <a:t>Wigderson</a:t>
            </a:r>
            <a:endParaRPr lang="en-U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69988" y="696913"/>
            <a:ext cx="4641850" cy="3481387"/>
          </a:xfrm>
          <a:ln/>
        </p:spPr>
      </p:sp>
      <p:sp>
        <p:nvSpPr>
          <p:cNvPr id="348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31863" y="4410075"/>
            <a:ext cx="5119687" cy="4176713"/>
          </a:xfrm>
          <a:noFill/>
          <a:ln/>
        </p:spPr>
        <p:txBody>
          <a:bodyPr lIns="91423" tIns="45711" rIns="91423" bIns="45711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741BF6A2-48EA-4038-813F-A0F760247F02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FCF1DB1-967C-44DF-AE2A-E7AF7A699CCF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9B15D82E-7FFE-470A-8B94-F884842C8D07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EEF97-7C97-47F4-A783-281D0A1A7DA7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C9243-2D56-4391-9D5D-1CAEC7FD8194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BE1AF3-3246-454D-9EFE-D96B216BD9A7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49290-E804-40C3-BAFC-4663198BF02C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A48715-03DE-448F-85FB-D92D60B3B2C8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F29B9-A01F-4E6E-92D3-AC4DF8AA7480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89A35-4D21-4187-B2BE-8D7DA0080888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A025B-9C4E-46EB-948F-2DBA8FF04AD9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ECAA11AF-49E8-4BC8-A280-09F69389849C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97122-5E91-4A32-96F3-18BC99E5B58E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5B7468-8C6F-4930-91DA-6DFCCF37F26B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6FFB16-9B12-4B82-B1A5-DB6901F954CD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69FF336-2C92-4F49-9FEC-52C3A58A4C2F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9664A6DF-7F1D-4712-9C49-948AFF3CA1CD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D4EF2717-738A-4095-9494-D1BB84F35A70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AB3B77C-A393-4C73-9EF7-98CA93A5640D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F623E67-988D-4616-BD19-84980EC787FE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7D384AEE-8AE0-41FF-A5A7-670302B5F479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CEE86FFC-7B08-4BD4-8DCF-B9841B1FFAE9}" type="slidenum">
              <a:rPr lang="he-IL" sz="1400" kern="1200">
                <a:solidFill>
                  <a:srgbClr val="000000"/>
                </a:solidFill>
                <a:latin typeface="Times New Roman"/>
                <a:ea typeface="+mn-ea"/>
                <a:cs typeface="Times New Roman" pitchFamily="18" charset="0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Times New Roman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64"/>
            </a:gs>
            <a:gs pos="100000">
              <a:srgbClr val="0000FA"/>
            </a:gs>
          </a:gsLst>
          <a:path path="rect">
            <a:fillToRect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4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>
              <a:defRPr sz="1400" b="0" smtClean="0">
                <a:latin typeface="+mn-lt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000000"/>
              </a:solidFill>
              <a:latin typeface="Times New Roman"/>
              <a:ea typeface="+mn-ea"/>
            </a:endParaRPr>
          </a:p>
        </p:txBody>
      </p:sp>
      <p:sp>
        <p:nvSpPr>
          <p:cNvPr id="264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>
              <a:defRPr sz="1400" b="0" smtClean="0">
                <a:latin typeface="+mn-lt"/>
                <a:cs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kern="1200">
              <a:solidFill>
                <a:srgbClr val="000000"/>
              </a:solidFill>
              <a:latin typeface="Times New Roman"/>
              <a:ea typeface="+mn-ea"/>
            </a:endParaRPr>
          </a:p>
        </p:txBody>
      </p:sp>
      <p:sp>
        <p:nvSpPr>
          <p:cNvPr id="264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rtl="0">
              <a:defRPr sz="1400" b="0" smtClean="0">
                <a:latin typeface="+mn-lt"/>
                <a:cs typeface="Times New Roman" pitchFamily="18" charset="0"/>
              </a:defRPr>
            </a:lvl1pPr>
          </a:lstStyle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fld id="{744D4EC9-C1FF-4E28-A297-3AF6771B1B6A}" type="slidenum">
              <a:rPr lang="he-IL" kern="1200">
                <a:solidFill>
                  <a:srgbClr val="000000"/>
                </a:solidFill>
                <a:latin typeface="Times New Roman"/>
                <a:ea typeface="+mn-ea"/>
              </a:rPr>
              <a:pPr algn="r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000000"/>
              </a:solidFill>
              <a:latin typeface="Times New Roman"/>
              <a:ea typeface="+mn-e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ransition>
    <p:fade/>
  </p:transition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71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0">
              <a:defRPr sz="14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101EBB9A-F618-4B7B-98A2-101365EF542D}" type="slidenum">
              <a:rPr lang="he-IL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</p:sldLayoutIdLst>
  <p:transition>
    <p:fade/>
  </p:transition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6.xml"/><Relationship Id="rId7" Type="http://schemas.openxmlformats.org/officeDocument/2006/relationships/image" Target="../media/image7.png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5.xml"/><Relationship Id="rId4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6.xml"/><Relationship Id="rId13" Type="http://schemas.openxmlformats.org/officeDocument/2006/relationships/image" Target="../media/image11.png"/><Relationship Id="rId3" Type="http://schemas.openxmlformats.org/officeDocument/2006/relationships/tags" Target="../tags/tag9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0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image" Target="../media/image9.png"/><Relationship Id="rId5" Type="http://schemas.openxmlformats.org/officeDocument/2006/relationships/tags" Target="../tags/tag11.xml"/><Relationship Id="rId10" Type="http://schemas.openxmlformats.org/officeDocument/2006/relationships/image" Target="../media/image8.png"/><Relationship Id="rId4" Type="http://schemas.openxmlformats.org/officeDocument/2006/relationships/tags" Target="../tags/tag10.xml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5.png"/><Relationship Id="rId5" Type="http://schemas.openxmlformats.org/officeDocument/2006/relationships/image" Target="../media/image13.png"/><Relationship Id="rId4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96"/>
            </a:gs>
            <a:gs pos="100000">
              <a:srgbClr val="FFFFFF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-423109" y="59444"/>
            <a:ext cx="10168689" cy="2125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ctr" rtl="0">
              <a:buClr>
                <a:srgbClr val="FFFF99"/>
              </a:buClr>
              <a:buSzPct val="2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Quantum One-Way Communication </a:t>
            </a:r>
          </a:p>
          <a:p>
            <a:pPr algn="ctr" rtl="0">
              <a:buClr>
                <a:srgbClr val="FFFF99"/>
              </a:buClr>
              <a:buSzPct val="2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is Exponentially Stronger than </a:t>
            </a:r>
          </a:p>
          <a:p>
            <a:pPr algn="ctr" rtl="0">
              <a:buClr>
                <a:srgbClr val="FFFF99"/>
              </a:buClr>
              <a:buSzPct val="200000"/>
              <a:buFont typeface="Times New Roman" pitchFamily="18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400" b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Classical Communication</a:t>
            </a:r>
            <a:endParaRPr lang="en-GB" sz="4400" b="0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1569660"/>
          </a:xfrm>
          <a:prstGeom prst="rect">
            <a:avLst/>
          </a:prstGeom>
          <a:noFill/>
        </p:spPr>
        <p:txBody>
          <a:bodyPr vert="horz" rtlCol="1">
            <a:spAutoFit/>
          </a:bodyPr>
          <a:lstStyle/>
          <a:p>
            <a:r>
              <a:rPr lang="en-US" smtClean="0">
                <a:solidFill>
                  <a:srgbClr val="FFFFFF"/>
                </a:solidFill>
              </a:rPr>
              <a:t>TexPoint fonts used in EMF. </a:t>
            </a:r>
          </a:p>
          <a:p>
            <a:r>
              <a:rPr lang="en-US" smtClean="0">
                <a:solidFill>
                  <a:srgbClr val="FFFFFF"/>
                </a:solidFill>
              </a:rPr>
              <a:t>Read the TexPoint manual before you delete this box.: </a:t>
            </a:r>
            <a:r>
              <a:rPr lang="en-US" smtClean="0">
                <a:solidFill>
                  <a:srgbClr val="FFFFFF"/>
                </a:solidFill>
                <a:latin typeface="CMR10"/>
              </a:rPr>
              <a:t>A</a:t>
            </a:r>
            <a:r>
              <a:rPr lang="en-US" smtClean="0">
                <a:solidFill>
                  <a:srgbClr val="FFFFFF"/>
                </a:solidFill>
                <a:latin typeface="CMSY7"/>
              </a:rPr>
              <a:t>A</a:t>
            </a:r>
            <a:r>
              <a:rPr lang="en-US" smtClean="0">
                <a:solidFill>
                  <a:srgbClr val="FFFFFF"/>
                </a:solidFill>
                <a:latin typeface="CMMI7"/>
              </a:rPr>
              <a:t>A</a:t>
            </a:r>
            <a:r>
              <a:rPr lang="en-US" smtClean="0">
                <a:solidFill>
                  <a:srgbClr val="FFFFFF"/>
                </a:solidFill>
                <a:latin typeface="CMMI5"/>
              </a:rPr>
              <a:t>A</a:t>
            </a:r>
            <a:r>
              <a:rPr lang="en-US" smtClean="0">
                <a:solidFill>
                  <a:srgbClr val="FFFFFF"/>
                </a:solidFill>
                <a:latin typeface="CMR7"/>
              </a:rPr>
              <a:t>A</a:t>
            </a:r>
            <a:r>
              <a:rPr lang="en-US" smtClean="0">
                <a:solidFill>
                  <a:srgbClr val="FFFFFF"/>
                </a:solidFill>
                <a:latin typeface="CMMI10"/>
              </a:rPr>
              <a:t>A</a:t>
            </a:r>
            <a:r>
              <a:rPr lang="en-US" smtClean="0">
                <a:solidFill>
                  <a:srgbClr val="FFFFFF"/>
                </a:solidFill>
                <a:latin typeface="CMSY10"/>
              </a:rPr>
              <a:t>A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Text Box 14"/>
          <p:cNvSpPr txBox="1">
            <a:spLocks noChangeArrowheads="1"/>
          </p:cNvSpPr>
          <p:nvPr/>
        </p:nvSpPr>
        <p:spPr bwMode="auto">
          <a:xfrm>
            <a:off x="4044417" y="2304094"/>
            <a:ext cx="4803795" cy="2679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l" rtl="0">
              <a:buClr>
                <a:srgbClr val="FFFF00"/>
              </a:buClr>
              <a:buSzPct val="15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800" b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Bo’az</a:t>
            </a:r>
            <a:r>
              <a:rPr lang="en-GB" sz="48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 </a:t>
            </a:r>
            <a:r>
              <a:rPr lang="en-GB" sz="4800" b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Klartag</a:t>
            </a:r>
            <a:endParaRPr lang="en-GB" sz="4800" b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  <a:p>
            <a:pPr algn="l" rtl="0">
              <a:buClr>
                <a:srgbClr val="FFFF00"/>
              </a:buClr>
              <a:buSzPct val="15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6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Tel Aviv University</a:t>
            </a:r>
          </a:p>
          <a:p>
            <a:pPr algn="l" rtl="0">
              <a:buClr>
                <a:srgbClr val="FFFF00"/>
              </a:buClr>
              <a:buSzPct val="15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48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Oded Regev</a:t>
            </a:r>
          </a:p>
          <a:p>
            <a:pPr algn="l" rtl="0">
              <a:buClr>
                <a:srgbClr val="FFFF00"/>
              </a:buClr>
              <a:buSzPct val="15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GB" sz="36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Tel Aviv </a:t>
            </a:r>
            <a:r>
              <a:rPr lang="en-GB" sz="3600" b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imes New Roman" pitchFamily="18" charset="0"/>
              </a:rPr>
              <a:t>University</a:t>
            </a:r>
            <a:endParaRPr lang="en-GB" sz="3600" b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100263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8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 Proof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828947"/>
            <a:ext cx="9119937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 routine application of the rectangle bound (which we omit), shows that the following implies the </a:t>
            </a:r>
            <a:r>
              <a:rPr lang="el-GR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</a:rPr>
              <a:t>Ω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(n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1/3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 lower bound:</a:t>
            </a:r>
          </a:p>
          <a:p>
            <a:pPr algn="l" rtl="0" eaLnBrk="1" hangingPunct="1">
              <a:lnSpc>
                <a:spcPct val="80000"/>
              </a:lnSpc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3600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Thm</a:t>
            </a:r>
            <a:r>
              <a:rPr lang="en-US" sz="36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1: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Let A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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S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n-1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be an arbitrary set of measure at least exp(-n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1/3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). Let H be a uniform n/2 dimensional subspace.  Then, the measure of A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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H is 1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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0.1 that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	of A except with probability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	at most exp(-n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1/3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).</a:t>
            </a:r>
          </a:p>
          <a:p>
            <a:pPr algn="l" rtl="0" eaLnBrk="1" hangingPunct="1">
              <a:lnSpc>
                <a:spcPct val="80000"/>
              </a:lnSpc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Remark: this is tight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 Main Sampling Statement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3532" y="4249403"/>
            <a:ext cx="2900468" cy="2608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866265" y="5775159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en-US" sz="2800"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828947"/>
            <a:ext cx="7175809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Thm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1 is proven by a recursive application of the following: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Thm</a:t>
            </a:r>
            <a:r>
              <a:rPr lang="en-US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2: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Let A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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S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n-1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be an arbitrary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	set of measure at least exp(-n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1/3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). Let H be a uniform n-1 dimensional subspace.  Then, the measure of A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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H is 1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t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that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	of A except with probability at most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	exp(-t n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2/3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So the error is 	typically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	 1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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-2/3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and has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	exponential tail</a:t>
            </a:r>
          </a:p>
          <a:p>
            <a:pPr algn="l" rtl="0" eaLnBrk="1" hangingPunct="1">
              <a:lnSpc>
                <a:spcPct val="80000"/>
              </a:lnSpc>
            </a:pP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-989839" y="-277728"/>
            <a:ext cx="9195384" cy="1143000"/>
          </a:xfrm>
        </p:spPr>
        <p:txBody>
          <a:bodyPr/>
          <a:lstStyle/>
          <a:p>
            <a:pPr rtl="0" eaLnBrk="1" hangingPunct="1"/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Sampling Statement for Equators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90681" y="4249403"/>
            <a:ext cx="2900468" cy="2608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6061540" y="5751096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en-US" sz="2800"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925199"/>
            <a:ext cx="9119937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Here is an equivalent way to choose a uniform n/2 dimensional subspace:</a:t>
            </a:r>
          </a:p>
          <a:p>
            <a:pPr lvl="1" algn="l" rtl="0" eaLnBrk="1" hangingPunct="1">
              <a:lnSpc>
                <a:spcPct val="80000"/>
              </a:lnSpc>
            </a:pPr>
            <a:r>
              <a:rPr lang="en-US" sz="2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First choose a uniform n-1 dimensional subspace, then choose inside it a uniform n-2 dimensional subspace, etc.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Thm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2 shows that at each step we get an extra multiplicative error of 1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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-2/3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. Hence, after n/2 steps, the error becomes 1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n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1/2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ontin"/>
                <a:sym typeface="Symbol"/>
              </a:rPr>
              <a:t>·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-2/3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= 1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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-1/6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Assuming a normal behavior, this means probability of deviating by more than 1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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0.1 is at most exp(-n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1/3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</a:t>
            </a:r>
          </a:p>
          <a:p>
            <a:pPr algn="l" rtl="0" eaLnBrk="1" hangingPunct="1">
              <a:lnSpc>
                <a:spcPct val="80000"/>
              </a:lnSpc>
            </a:pP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(Actually proving all of this requires a very delicate martingale argument…)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-3256" y="-229602"/>
            <a:ext cx="9195384" cy="1143000"/>
          </a:xfrm>
        </p:spPr>
        <p:txBody>
          <a:bodyPr/>
          <a:lstStyle/>
          <a:p>
            <a:pPr rtl="0" eaLnBrk="1" hangingPunct="1"/>
            <a:r>
              <a:rPr lang="en-US" sz="5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Thm</a:t>
            </a:r>
            <a:r>
              <a:rPr 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1 from </a:t>
            </a:r>
            <a:r>
              <a:rPr lang="en-US" sz="54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Thm</a:t>
            </a:r>
            <a:r>
              <a:rPr 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2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955075"/>
            <a:ext cx="9119937" cy="2879725"/>
          </a:xfrm>
        </p:spPr>
        <p:txBody>
          <a:bodyPr/>
          <a:lstStyle/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proof of Theorem 2 is based on:</a:t>
            </a:r>
          </a:p>
          <a:p>
            <a:pPr lvl="1" algn="l" rtl="0">
              <a:lnSpc>
                <a:spcPct val="80000"/>
              </a:lnSpc>
              <a:defRPr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hypercontractive inequality on the sphere,</a:t>
            </a:r>
          </a:p>
          <a:p>
            <a:pPr lvl="1" algn="l" rtl="0">
              <a:lnSpc>
                <a:spcPct val="80000"/>
              </a:lnSpc>
              <a:defRPr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Radon transform, and</a:t>
            </a:r>
          </a:p>
          <a:p>
            <a:pPr lvl="1" algn="l" rtl="0">
              <a:lnSpc>
                <a:spcPct val="80000"/>
              </a:lnSpc>
              <a:defRPr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spherical harmonics.</a:t>
            </a: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now present a proof of an analogous statement in the possibly more familiar setting of the hypercube 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Proof of Theorem 2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43532" y="4249403"/>
            <a:ext cx="2900468" cy="2608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7866265" y="5775159"/>
            <a:ext cx="42191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endParaRPr lang="en-US" sz="2800" b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783625"/>
            <a:ext cx="9119937" cy="2879725"/>
          </a:xfrm>
        </p:spPr>
        <p:txBody>
          <a:bodyPr/>
          <a:lstStyle/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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let y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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the set of all w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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 Hamming distance n/2 from y</a:t>
            </a:r>
            <a:endParaRPr lang="en-US" sz="3600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A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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be of measure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(A):=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|A|/2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at least exp(-n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1/3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Assume we choose a uniform y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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Then our goal is to show that the fraction of points of y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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contained in A is (1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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-1/3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(A)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except with probability at most exp(-n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1/3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  <a:p>
            <a:pPr lvl="1" algn="l" rtl="0">
              <a:lnSpc>
                <a:spcPct val="80000"/>
              </a:lnSpc>
              <a:defRPr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(This is actually false for a minor technical reason…)</a:t>
            </a:r>
          </a:p>
          <a:p>
            <a:pPr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Equivalently, our goal is to prove that for all A,B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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of measure at least exp(-n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1/3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</a:t>
            </a:r>
          </a:p>
          <a:p>
            <a:pPr lvl="1" algn="l" rtl="0">
              <a:lnSpc>
                <a:spcPct val="80000"/>
              </a:lnSpc>
              <a:defRPr/>
            </a:pP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Hypercube Sampling</a:t>
            </a:r>
          </a:p>
        </p:txBody>
      </p:sp>
      <p:pic>
        <p:nvPicPr>
          <p:cNvPr id="8" name="Picture 7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955910" y="6130302"/>
            <a:ext cx="5266609" cy="670414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2163" y="2364775"/>
            <a:ext cx="9119937" cy="2879725"/>
          </a:xfrm>
        </p:spPr>
        <p:txBody>
          <a:bodyPr/>
          <a:lstStyle/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a function f:{0,1}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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Mathematica7Mono"/>
              </a:rPr>
              <a:t>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define its Radon transform R(f):{0,1}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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Mathematica7Mono"/>
              </a:rPr>
              <a:t>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as</a:t>
            </a:r>
          </a:p>
          <a:p>
            <a:pPr lvl="0" algn="l" rtl="0">
              <a:lnSpc>
                <a:spcPct val="80000"/>
              </a:lnSpc>
              <a:defRPr/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Define f=1</a:t>
            </a:r>
            <a:r>
              <a:rPr lang="en-US" sz="36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(A)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g=1</a:t>
            </a:r>
            <a:r>
              <a:rPr lang="en-US" sz="36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(B)</a:t>
            </a: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Then our goal is to prove</a:t>
            </a: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-452437" y="418098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Radon Transform</a:t>
            </a:r>
          </a:p>
        </p:txBody>
      </p:sp>
      <p:pic>
        <p:nvPicPr>
          <p:cNvPr id="9" name="Picture 8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555806" y="3425201"/>
            <a:ext cx="4130744" cy="442035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  <p:pic>
        <p:nvPicPr>
          <p:cNvPr id="14" name="Picture 13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580792" y="4909292"/>
            <a:ext cx="6016844" cy="399832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  <p:pic>
        <p:nvPicPr>
          <p:cNvPr id="13" name="Picture 12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953749" y="6130302"/>
            <a:ext cx="5270930" cy="670964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0.17326 -4.07407E-6 " pathEditMode="relative" rAng="0" ptsTypes="AA">
                                      <p:cBhvr>
                                        <p:cTn id="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2163" y="1240825"/>
            <a:ext cx="9119937" cy="2879725"/>
          </a:xfrm>
        </p:spPr>
        <p:txBody>
          <a:bodyPr/>
          <a:lstStyle/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So our goal is to prove</a:t>
            </a:r>
          </a:p>
          <a:p>
            <a:pPr lvl="0" algn="l" rtl="0">
              <a:lnSpc>
                <a:spcPct val="80000"/>
              </a:lnSpc>
              <a:defRPr/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This is equivalent to</a:t>
            </a:r>
          </a:p>
          <a:p>
            <a:pPr lvl="0" algn="l" rtl="0">
              <a:lnSpc>
                <a:spcPct val="80000"/>
              </a:lnSpc>
              <a:defRPr/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lvl="0" algn="l" rtl="0">
              <a:lnSpc>
                <a:spcPct val="80000"/>
              </a:lnSpc>
              <a:defRPr/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It is easy to check that R is diagonal in the Fourier basis, and that its 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eigenvalues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are 1,0,-1/n,0,1/n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2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,… Hence above sum is equal to:</a:t>
            </a: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520700" y="-57150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Fourier Transform</a:t>
            </a:r>
          </a:p>
        </p:txBody>
      </p:sp>
      <p:pic>
        <p:nvPicPr>
          <p:cNvPr id="14" name="Picture 13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580792" y="1828800"/>
            <a:ext cx="6016844" cy="399832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  <p:pic>
        <p:nvPicPr>
          <p:cNvPr id="11" name="Picture 10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578769" y="3048000"/>
            <a:ext cx="4325689" cy="722023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  <p:pic>
        <p:nvPicPr>
          <p:cNvPr id="17" name="Picture 16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24113" y="5335877"/>
            <a:ext cx="8383553" cy="993129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  <p:sp>
        <p:nvSpPr>
          <p:cNvPr id="20" name="Rounded Rectangular Callout 19"/>
          <p:cNvSpPr/>
          <p:nvPr/>
        </p:nvSpPr>
        <p:spPr bwMode="auto">
          <a:xfrm>
            <a:off x="4705350" y="831250"/>
            <a:ext cx="4476750" cy="819150"/>
          </a:xfrm>
          <a:prstGeom prst="wedgeRoundRectCallout">
            <a:avLst>
              <a:gd name="adj1" fmla="val -78280"/>
              <a:gd name="adj2" fmla="val 211337"/>
              <a:gd name="adj3" fmla="val 16667"/>
            </a:avLst>
          </a:prstGeom>
          <a:solidFill>
            <a:srgbClr val="FFC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pic>
        <p:nvPicPr>
          <p:cNvPr id="21" name="Picture 20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4975913" y="989647"/>
            <a:ext cx="3844237" cy="432153"/>
          </a:xfrm>
          <a:prstGeom prst="rect">
            <a:avLst/>
          </a:prstGeom>
          <a:noFill/>
          <a:ln/>
          <a:effectLst/>
        </p:spPr>
      </p:pic>
      <p:sp>
        <p:nvSpPr>
          <p:cNvPr id="22" name="Rounded Rectangular Callout 21"/>
          <p:cNvSpPr/>
          <p:nvPr/>
        </p:nvSpPr>
        <p:spPr bwMode="auto">
          <a:xfrm>
            <a:off x="424113" y="3165671"/>
            <a:ext cx="892215" cy="819150"/>
          </a:xfrm>
          <a:prstGeom prst="wedgeRoundRectCallout">
            <a:avLst>
              <a:gd name="adj1" fmla="val 39153"/>
              <a:gd name="adj2" fmla="val 227616"/>
              <a:gd name="adj3" fmla="val 16667"/>
            </a:avLst>
          </a:prstGeom>
          <a:solidFill>
            <a:srgbClr val="FFC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pic>
        <p:nvPicPr>
          <p:cNvPr id="24" name="Picture 23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812132" y="3439517"/>
            <a:ext cx="161296" cy="270977"/>
          </a:xfrm>
          <a:prstGeom prst="rect">
            <a:avLst/>
          </a:prstGeom>
          <a:noFill/>
          <a:ln/>
          <a:effectLst/>
        </p:spPr>
      </p:pic>
      <p:sp>
        <p:nvSpPr>
          <p:cNvPr id="25" name="Rounded Rectangular Callout 24"/>
          <p:cNvSpPr/>
          <p:nvPr/>
        </p:nvSpPr>
        <p:spPr bwMode="auto">
          <a:xfrm>
            <a:off x="3733800" y="3421858"/>
            <a:ext cx="5391150" cy="1397383"/>
          </a:xfrm>
          <a:prstGeom prst="wedgeRoundRectCallout">
            <a:avLst>
              <a:gd name="adj1" fmla="val -47550"/>
              <a:gd name="adj2" fmla="val 100912"/>
              <a:gd name="adj3" fmla="val 16667"/>
            </a:avLst>
          </a:prstGeom>
          <a:solidFill>
            <a:srgbClr val="FFC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Berlin Sans FB" pitchFamily="34" charset="0"/>
              <a:cs typeface="Arial" pitchFamily="34" charset="0"/>
            </a:endParaRPr>
          </a:p>
        </p:txBody>
      </p:sp>
      <p:pic>
        <p:nvPicPr>
          <p:cNvPr id="28" name="Picture 27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3840447" y="3732655"/>
            <a:ext cx="5162667" cy="806667"/>
          </a:xfrm>
          <a:prstGeom prst="rect">
            <a:avLst/>
          </a:prstGeom>
          <a:noFill/>
          <a:ln/>
          <a:effectLst/>
        </p:spPr>
      </p:pic>
      <p:sp>
        <p:nvSpPr>
          <p:cNvPr id="29" name="Rounded Rectangular Callout 28"/>
          <p:cNvSpPr/>
          <p:nvPr/>
        </p:nvSpPr>
        <p:spPr bwMode="auto">
          <a:xfrm>
            <a:off x="2049747" y="6329006"/>
            <a:ext cx="3581400" cy="528994"/>
          </a:xfrm>
          <a:prstGeom prst="wedgeRoundRectCallout">
            <a:avLst>
              <a:gd name="adj1" fmla="val 90748"/>
              <a:gd name="adj2" fmla="val -79147"/>
              <a:gd name="adj3" fmla="val 16667"/>
            </a:avLst>
          </a:prstGeom>
          <a:solidFill>
            <a:srgbClr val="FFC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10000" dirty="0" smtClean="0">
                <a:ln>
                  <a:noFill/>
                </a:ln>
                <a:solidFill>
                  <a:schemeClr val="tx1"/>
                </a:solidFill>
                <a:effectLst/>
                <a:latin typeface="Berlin Sans FB" pitchFamily="34" charset="0"/>
                <a:cs typeface="Arial" pitchFamily="34" charset="0"/>
              </a:rPr>
              <a:t>Negligible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  <p:bldP spid="20" grpId="0" animBg="1"/>
      <p:bldP spid="22" grpId="0" animBg="1"/>
      <p:bldP spid="25" grpId="0" animBg="1"/>
      <p:bldP spid="2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2163" y="916975"/>
            <a:ext cx="9119937" cy="2879725"/>
          </a:xfrm>
        </p:spPr>
        <p:txBody>
          <a:bodyPr/>
          <a:lstStyle/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Lemma </a:t>
            </a:r>
            <a:r>
              <a:rPr lang="en-US" sz="2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[Gavinsky-Kempe-Kerenidis-Raz-deWolf’07]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: Let A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be of measure , and let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f=1</a:t>
            </a:r>
            <a:r>
              <a:rPr lang="en-US" sz="36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(A) be its normalized indicator function. Then,</a:t>
            </a:r>
          </a:p>
          <a:p>
            <a:pPr lvl="0" algn="l" rtl="0">
              <a:lnSpc>
                <a:spcPct val="80000"/>
              </a:lnSpc>
              <a:defRPr/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Equivalently, this lemma says the following: if (x</a:t>
            </a:r>
            <a:r>
              <a:rPr lang="en-US" sz="36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1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,…,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x</a:t>
            </a:r>
            <a:r>
              <a:rPr lang="en-US" sz="360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) is uniformly chosen from A, then the sum over all pairs {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i,j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} of the bias squared of 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x</a:t>
            </a:r>
            <a:r>
              <a:rPr lang="en-US" sz="360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i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x</a:t>
            </a:r>
            <a:r>
              <a:rPr lang="en-US" sz="3600" baseline="-25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j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is at most (log(1/))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2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.</a:t>
            </a: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This is tight: take, e.g., 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520700" y="-171450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Average Bias</a:t>
            </a:r>
          </a:p>
        </p:txBody>
      </p:sp>
      <p:pic>
        <p:nvPicPr>
          <p:cNvPr id="18" name="Picture 17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180423" y="2400300"/>
            <a:ext cx="4388348" cy="908185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  <p:pic>
        <p:nvPicPr>
          <p:cNvPr id="23" name="Picture 22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276253" y="5855215"/>
            <a:ext cx="7263486" cy="450335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2163" y="897925"/>
            <a:ext cx="9119937" cy="2879725"/>
          </a:xfrm>
        </p:spPr>
        <p:txBody>
          <a:bodyPr/>
          <a:lstStyle/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Lemma </a:t>
            </a:r>
            <a:r>
              <a:rPr lang="en-US" sz="28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[Gavinsky-Kempe-Kerenidis-Raz-deWolf’07]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: Let A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{0,1}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 be of measure , and let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f=1</a:t>
            </a:r>
            <a:r>
              <a:rPr lang="en-US" sz="3600" baseline="-25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(A) be its normalized indicator function. Then,</a:t>
            </a:r>
          </a:p>
          <a:p>
            <a:pPr lvl="0" algn="l" rtl="0">
              <a:lnSpc>
                <a:spcPct val="80000"/>
              </a:lnSpc>
              <a:defRPr/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sym typeface="Symbol"/>
            </a:endParaRPr>
          </a:p>
          <a:p>
            <a:pPr lvl="0" algn="l" rtl="0">
              <a:lnSpc>
                <a:spcPct val="80000"/>
              </a:lnSpc>
              <a:defRPr/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Proof: By the hypercontractive inequality, for all 1p2,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520700" y="-171450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Average Bias</a:t>
            </a:r>
          </a:p>
        </p:txBody>
      </p:sp>
      <p:pic>
        <p:nvPicPr>
          <p:cNvPr id="18" name="Picture 17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2180423" y="2381250"/>
            <a:ext cx="4388348" cy="908185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 bwMode="auto">
          <a:xfrm>
            <a:off x="1619249" y="4154362"/>
            <a:ext cx="6762751" cy="2642246"/>
          </a:xfrm>
          <a:prstGeom prst="rect">
            <a:avLst/>
          </a:prstGeom>
          <a:noFill/>
          <a:ln/>
          <a:effectLst>
            <a:prstShdw prst="shdw14" dist="35921" dir="2700000">
              <a:schemeClr val="tx1"/>
            </a:prstShdw>
          </a:effec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012" y="3716507"/>
            <a:ext cx="9367587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Alice is given input x and Bob is given y</a:t>
            </a:r>
            <a:endParaRPr lang="en-US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Their goal is to compute some (possibly partial) function f(</a:t>
            </a:r>
            <a:r>
              <a:rPr lang="en-US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x,y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 using the minimum amount of communication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Two central models:</a:t>
            </a:r>
          </a:p>
          <a:p>
            <a:pPr marL="971550" lvl="1" indent="-514350" algn="l" rtl="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Classical (randomized bounded-error) communication </a:t>
            </a:r>
          </a:p>
          <a:p>
            <a:pPr marL="971550" lvl="1" indent="-514350" algn="l" rtl="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Quantum communication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Communication Complexity</a:t>
            </a:r>
          </a:p>
        </p:txBody>
      </p:sp>
      <p:pic>
        <p:nvPicPr>
          <p:cNvPr id="22" name="Picture 5" descr="j042474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826250" y="2171700"/>
            <a:ext cx="231775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4" descr="j042415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9312" y="1514475"/>
            <a:ext cx="1423988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23"/>
          <p:cNvSpPr/>
          <p:nvPr/>
        </p:nvSpPr>
        <p:spPr>
          <a:xfrm>
            <a:off x="766760" y="934105"/>
            <a:ext cx="3850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x</a:t>
            </a:r>
            <a:endParaRPr lang="en-US" sz="4000" dirty="0"/>
          </a:p>
        </p:txBody>
      </p:sp>
      <p:sp>
        <p:nvSpPr>
          <p:cNvPr id="26" name="Rectangle 25"/>
          <p:cNvSpPr/>
          <p:nvPr/>
        </p:nvSpPr>
        <p:spPr>
          <a:xfrm>
            <a:off x="6835288" y="1006294"/>
            <a:ext cx="40427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y</a:t>
            </a:r>
            <a:endParaRPr lang="en-US" sz="4000" dirty="0"/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2877344" y="1901113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H="1">
            <a:off x="2891728" y="2295041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2888860" y="2688969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 flipH="1">
            <a:off x="2894618" y="3082897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2891750" y="3476825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Oval Callout 12"/>
          <p:cNvSpPr/>
          <p:nvPr/>
        </p:nvSpPr>
        <p:spPr bwMode="auto">
          <a:xfrm>
            <a:off x="7340611" y="913398"/>
            <a:ext cx="1751252" cy="989303"/>
          </a:xfrm>
          <a:prstGeom prst="wedgeEllipseCallou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1" anchor="t" anchorCtr="0" compatLnSpc="1">
            <a:prstTxWarp prst="textNoShape">
              <a:avLst/>
            </a:prstTxWarp>
          </a:bodyPr>
          <a:lstStyle/>
          <a:p>
            <a:pPr algn="l" rtl="0"/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f(</a:t>
            </a:r>
            <a:r>
              <a:rPr lang="en-US" b="0" kern="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x,y</a:t>
            </a:r>
            <a:r>
              <a:rPr lang="en-US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)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1060553"/>
            <a:ext cx="9067800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40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[Raz’99] </a:t>
            </a: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presented a function that can be solved using O(</a:t>
            </a:r>
            <a:r>
              <a:rPr lang="en-US" sz="4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logn</a:t>
            </a: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 </a:t>
            </a:r>
            <a:r>
              <a:rPr lang="en-US" sz="4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qubits</a:t>
            </a: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of communication, but requires poly(n) bits of randomized communication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Hence, </a:t>
            </a:r>
            <a:r>
              <a:rPr lang="en-US" sz="4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Raz</a:t>
            </a: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showed that:</a:t>
            </a:r>
          </a:p>
          <a:p>
            <a:pPr algn="ctr" rtl="0" eaLnBrk="1" hangingPunct="1">
              <a:lnSpc>
                <a:spcPct val="80000"/>
              </a:lnSpc>
              <a:buNone/>
            </a:pPr>
            <a:r>
              <a:rPr lang="en-US" sz="4000" dirty="0" smtClean="0"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quantum communication </a:t>
            </a:r>
          </a:p>
          <a:p>
            <a:pPr algn="ctr" rtl="0" eaLnBrk="1" hangingPunct="1">
              <a:lnSpc>
                <a:spcPct val="80000"/>
              </a:lnSpc>
              <a:buNone/>
            </a:pPr>
            <a:r>
              <a:rPr lang="en-US" sz="4000" dirty="0" smtClean="0"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is exponentially stronger than </a:t>
            </a:r>
          </a:p>
          <a:p>
            <a:pPr algn="ctr" rtl="0" eaLnBrk="1" hangingPunct="1">
              <a:lnSpc>
                <a:spcPct val="80000"/>
              </a:lnSpc>
              <a:buNone/>
            </a:pPr>
            <a:r>
              <a:rPr lang="en-US" sz="4000" dirty="0" smtClean="0"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classical communication</a:t>
            </a:r>
            <a:endParaRPr lang="en-US" sz="4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This is one of the most fundamental results in the area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Relation Between Models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1060553"/>
            <a:ext cx="9067800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4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Raz’s</a:t>
            </a: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quantum protocol, however, requires two rounds of communication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This naturally leads to the following fundamental question: </a:t>
            </a:r>
          </a:p>
          <a:p>
            <a:pPr algn="ctr" rtl="0" eaLnBrk="1" hangingPunct="1">
              <a:lnSpc>
                <a:spcPct val="80000"/>
              </a:lnSpc>
              <a:buNone/>
            </a:pPr>
            <a:endParaRPr lang="en-US" sz="44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ctr" rtl="0" eaLnBrk="1" hangingPunct="1">
              <a:lnSpc>
                <a:spcPct val="80000"/>
              </a:lnSpc>
              <a:buNone/>
            </a:pPr>
            <a:r>
              <a:rPr lang="en-US" sz="4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Is quantum one-way communication exponentially stronger than classical communication?</a:t>
            </a:r>
          </a:p>
          <a:p>
            <a:pPr algn="l" rtl="0" eaLnBrk="1" hangingPunct="1">
              <a:lnSpc>
                <a:spcPct val="80000"/>
              </a:lnSpc>
            </a:pPr>
            <a:endParaRPr lang="en-US" sz="32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138363" y="-229602"/>
            <a:ext cx="8889750" cy="1143000"/>
          </a:xfrm>
        </p:spPr>
        <p:txBody>
          <a:bodyPr/>
          <a:lstStyle/>
          <a:p>
            <a:pPr rtl="0" eaLnBrk="1" hangingPunct="1"/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Is One-way Communication Enough?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1021451"/>
            <a:ext cx="9067800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[BarYossef-Jayram-Kerenidis’04]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showed a </a:t>
            </a:r>
            <a:r>
              <a:rPr lang="en-US" sz="36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relational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problem for which quantum one-way communication is exponentially stronger than classical </a:t>
            </a:r>
            <a:r>
              <a:rPr lang="en-US" sz="36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one-way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This was improved to a (partial) </a:t>
            </a:r>
            <a:r>
              <a:rPr lang="en-US" sz="36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function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by </a:t>
            </a:r>
            <a:r>
              <a:rPr lang="en-US" sz="36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[Gavinsky-Kempe-Kerenidis-Raz-deWolf’07]</a:t>
            </a: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[Gavinsky’08] 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showed a </a:t>
            </a:r>
            <a:r>
              <a:rPr lang="en-US" sz="36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relational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 problem for which quantum one-way communication is exponentially stronger than classical communication</a:t>
            </a:r>
          </a:p>
          <a:p>
            <a:pPr algn="l" rtl="0" eaLnBrk="1" hangingPunct="1">
              <a:lnSpc>
                <a:spcPct val="80000"/>
              </a:lnSpc>
              <a:buNone/>
            </a:pPr>
            <a:endParaRPr lang="en-US" sz="36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  <a:sym typeface="Symbol"/>
            </a:endParaRP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Previous Work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828947"/>
            <a:ext cx="9067800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We present a problem with a O(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logn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 quantum </a:t>
            </a:r>
            <a:r>
              <a:rPr lang="en-US" sz="3600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one-way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protocol that requires poly(n) communication classically</a:t>
            </a:r>
            <a:endParaRPr lang="en-US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Hence our result shows that:</a:t>
            </a:r>
            <a:endParaRPr lang="en-US" sz="3600" dirty="0" smtClean="0">
              <a:solidFill>
                <a:srgbClr val="FFFF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ctr" rtl="0" eaLnBrk="1" hangingPunct="1">
              <a:lnSpc>
                <a:spcPct val="80000"/>
              </a:lnSpc>
              <a:buNone/>
            </a:pPr>
            <a:endParaRPr lang="en-US" sz="3600" dirty="0" smtClean="0">
              <a:solidFill>
                <a:srgbClr val="FFFF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ctr" rtl="0" eaLnBrk="1" hangingPunct="1">
              <a:lnSpc>
                <a:spcPct val="80000"/>
              </a:lnSpc>
              <a:buNone/>
            </a:pPr>
            <a:r>
              <a:rPr lang="en-US" sz="3600" dirty="0" smtClean="0"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quantum one-way communication </a:t>
            </a:r>
          </a:p>
          <a:p>
            <a:pPr algn="ctr" rtl="0" eaLnBrk="1" hangingPunct="1">
              <a:lnSpc>
                <a:spcPct val="80000"/>
              </a:lnSpc>
              <a:buNone/>
            </a:pPr>
            <a:r>
              <a:rPr lang="en-US" sz="3600" dirty="0" smtClean="0"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is exponentially stronger than </a:t>
            </a:r>
          </a:p>
          <a:p>
            <a:pPr algn="ctr" rtl="0" eaLnBrk="1" hangingPunct="1">
              <a:lnSpc>
                <a:spcPct val="80000"/>
              </a:lnSpc>
              <a:buNone/>
            </a:pPr>
            <a:r>
              <a:rPr lang="en-US" sz="3600" dirty="0" smtClean="0">
                <a:solidFill>
                  <a:srgbClr val="FFFF00"/>
                </a:solidFill>
                <a:effectLst>
                  <a:glow rad="139700">
                    <a:schemeClr val="accent4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classical communication</a:t>
            </a:r>
          </a:p>
          <a:p>
            <a:pPr algn="ctr" rtl="0" eaLnBrk="1" hangingPunct="1">
              <a:lnSpc>
                <a:spcPct val="80000"/>
              </a:lnSpc>
              <a:buNone/>
            </a:pPr>
            <a:endParaRPr lang="en-US" sz="2800" dirty="0" smtClean="0">
              <a:solidFill>
                <a:srgbClr val="FFFF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This might be the strongest possible separation between quantum and classical communication</a:t>
            </a:r>
          </a:p>
          <a:p>
            <a:pPr algn="ctr" rtl="0" eaLnBrk="1" hangingPunct="1">
              <a:lnSpc>
                <a:spcPct val="80000"/>
              </a:lnSpc>
              <a:buNone/>
            </a:pPr>
            <a:endParaRPr lang="en-US" sz="2800" dirty="0" smtClean="0">
              <a:solidFill>
                <a:srgbClr val="FFFF00"/>
              </a:solidFill>
              <a:effectLst>
                <a:glow rad="139700">
                  <a:schemeClr val="accent4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Our Result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3716507"/>
            <a:ext cx="9067800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Alice is given a unit vector v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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Mathematica7Mono"/>
              </a:rPr>
              <a:t>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and Bob is given an n/2-dimensional subspace W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Symbol"/>
              </a:rPr>
              <a:t>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  <a:sym typeface="Mathematica7Mono"/>
              </a:rPr>
              <a:t>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They are promised that either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 </a:t>
            </a:r>
          </a:p>
          <a:p>
            <a:pPr algn="l" rtl="0" eaLnBrk="1" hangingPunct="1">
              <a:lnSpc>
                <a:spcPct val="80000"/>
              </a:lnSpc>
              <a:buNone/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Arial"/>
                <a:sym typeface="Symbol"/>
              </a:rPr>
              <a:t>			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</a:rPr>
              <a:t>    v is in W     or     v is in W</a:t>
            </a:r>
            <a:r>
              <a:rPr lang="en-US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sym typeface="Symbol"/>
              </a:rPr>
              <a:t></a:t>
            </a:r>
            <a:endParaRPr lang="en-US" baseline="300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  <a:p>
            <a:pPr algn="l" rtl="0" eaLnBrk="1" hangingPunct="1">
              <a:lnSpc>
                <a:spcPct val="80000"/>
              </a:lnSpc>
            </a:pP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Their goal is to decide which is the case using the minimum amount of communication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51134" y="-37098"/>
            <a:ext cx="914400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Vector in Subspace Problem </a:t>
            </a:r>
            <a:r>
              <a:rPr lang="en-US" sz="3200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/>
              </a:rPr>
              <a:t>[Kremer95,Raz99]</a:t>
            </a:r>
            <a:endParaRPr lang="en-US" sz="4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pic>
        <p:nvPicPr>
          <p:cNvPr id="22" name="Picture 5" descr="j042474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6826250" y="2171700"/>
            <a:ext cx="2317750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4" descr="j042415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49312" y="1514475"/>
            <a:ext cx="1423988" cy="226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Rectangle 23"/>
          <p:cNvSpPr/>
          <p:nvPr/>
        </p:nvSpPr>
        <p:spPr>
          <a:xfrm>
            <a:off x="766760" y="934105"/>
            <a:ext cx="9957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v</a:t>
            </a: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Mathematica7Mono"/>
              </a:rPr>
              <a:t></a:t>
            </a:r>
            <a:r>
              <a:rPr lang="en-US" sz="28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</a:rPr>
              <a:t>n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7172170" y="717538"/>
            <a:ext cx="151515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Symbol"/>
              </a:rPr>
              <a:t>W</a:t>
            </a: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Mathematica7Mono"/>
              </a:rPr>
              <a:t></a:t>
            </a:r>
            <a:r>
              <a:rPr lang="en-US" sz="28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Mathematica7Mono"/>
              </a:rPr>
              <a:t>n</a:t>
            </a:r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Mathematica7Mono"/>
              </a:rPr>
              <a:t> </a:t>
            </a:r>
          </a:p>
          <a:p>
            <a:pPr algn="l" rtl="0"/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Mathematica7Mono"/>
              </a:rPr>
              <a:t>n/2-dim</a:t>
            </a:r>
          </a:p>
          <a:p>
            <a:pPr algn="l" rtl="0"/>
            <a:r>
              <a:rPr lang="en-US" sz="28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/>
                <a:sym typeface="Mathematica7Mono"/>
              </a:rPr>
              <a:t>subspace</a:t>
            </a:r>
            <a:endParaRPr lang="en-US" dirty="0"/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2877344" y="1901113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/>
          <p:nvPr/>
        </p:nvCxnSpPr>
        <p:spPr bwMode="auto">
          <a:xfrm flipH="1">
            <a:off x="2891728" y="2295041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9" name="Straight Arrow Connector 38"/>
          <p:cNvCxnSpPr/>
          <p:nvPr/>
        </p:nvCxnSpPr>
        <p:spPr bwMode="auto">
          <a:xfrm>
            <a:off x="2888860" y="2688969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0" name="Straight Arrow Connector 39"/>
          <p:cNvCxnSpPr/>
          <p:nvPr/>
        </p:nvCxnSpPr>
        <p:spPr bwMode="auto">
          <a:xfrm flipH="1">
            <a:off x="2894618" y="3082897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41" name="Straight Arrow Connector 40"/>
          <p:cNvCxnSpPr/>
          <p:nvPr/>
        </p:nvCxnSpPr>
        <p:spPr bwMode="auto">
          <a:xfrm>
            <a:off x="2891750" y="3476825"/>
            <a:ext cx="3434556" cy="1588"/>
          </a:xfrm>
          <a:prstGeom prst="straightConnector1">
            <a:avLst/>
          </a:prstGeom>
          <a:solidFill>
            <a:schemeClr val="accent1"/>
          </a:solidFill>
          <a:ln w="63500" cap="flat" cmpd="sng" algn="ctr">
            <a:solidFill>
              <a:srgbClr val="FFFF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063" y="828947"/>
            <a:ext cx="9067800" cy="2879725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</a:pP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There is an easy </a:t>
            </a:r>
            <a:r>
              <a:rPr lang="en-US" sz="4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logn</a:t>
            </a: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qubit</a:t>
            </a:r>
            <a:r>
              <a:rPr lang="en-US" sz="4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one-way protocol</a:t>
            </a:r>
          </a:p>
          <a:p>
            <a:pPr marL="866775" lvl="1" indent="-409575"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Alice sends a 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logn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</a:t>
            </a:r>
            <a:r>
              <a:rPr lang="en-US" sz="3600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qubit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 state corresponding to her input and Bob performs the projective measurement specified by his input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No classical lower bound was known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We settle the open question by proving:</a:t>
            </a:r>
          </a:p>
          <a:p>
            <a:pPr algn="ctr" rtl="0" eaLnBrk="1" hangingPunct="1">
              <a:lnSpc>
                <a:spcPct val="80000"/>
              </a:lnSpc>
              <a:buNone/>
            </a:pPr>
            <a:r>
              <a:rPr 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R(VIS)=</a:t>
            </a:r>
            <a:r>
              <a:rPr lang="el-GR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Ω</a:t>
            </a:r>
            <a:r>
              <a:rPr 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(n</a:t>
            </a:r>
            <a:r>
              <a:rPr lang="en-US" sz="54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1/3</a:t>
            </a:r>
            <a:r>
              <a:rPr lang="en-US" sz="54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 </a:t>
            </a:r>
          </a:p>
          <a:p>
            <a:pPr algn="l" rtl="0" eaLnBrk="1" hangingPunct="1">
              <a:lnSpc>
                <a:spcPct val="80000"/>
              </a:lnSpc>
            </a:pP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This is nearly tight as there is an O(n</a:t>
            </a:r>
            <a:r>
              <a:rPr lang="en-US" sz="360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1/2</a:t>
            </a:r>
            <a:r>
              <a:rPr lang="en-US" sz="36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) protocol</a:t>
            </a:r>
          </a:p>
        </p:txBody>
      </p:sp>
      <p:sp>
        <p:nvSpPr>
          <p:cNvPr id="5127" name="Rectangle 3"/>
          <p:cNvSpPr>
            <a:spLocks noGrp="1" noChangeArrowheads="1"/>
          </p:cNvSpPr>
          <p:nvPr>
            <p:ph type="title"/>
          </p:nvPr>
        </p:nvSpPr>
        <p:spPr>
          <a:xfrm>
            <a:off x="309563" y="-229602"/>
            <a:ext cx="8604250" cy="1143000"/>
          </a:xfrm>
        </p:spPr>
        <p:txBody>
          <a:bodyPr/>
          <a:lstStyle/>
          <a:p>
            <a:pPr rtl="0" eaLnBrk="1" hangingPunct="1"/>
            <a:r>
              <a:rPr lang="en-US" sz="4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Vector in Subspace Problem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 tmFilter="0,0; .5, 1; 1, 1"/>
                                        <p:tgtEl>
                                          <p:spTgt spid="2652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1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18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itle"/>
          <p:cNvSpPr>
            <a:spLocks noGrp="1" noChangeArrowheads="1"/>
          </p:cNvSpPr>
          <p:nvPr>
            <p:ph type="title"/>
          </p:nvPr>
        </p:nvSpPr>
        <p:spPr>
          <a:xfrm>
            <a:off x="119062" y="-223587"/>
            <a:ext cx="9158287" cy="1143000"/>
          </a:xfrm>
        </p:spPr>
        <p:txBody>
          <a:bodyPr/>
          <a:lstStyle/>
          <a:p>
            <a:pPr rtl="0" eaLnBrk="1" hangingPunct="1"/>
            <a:r>
              <a:rPr lang="en-US" sz="4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itchFamily="34" charset="0"/>
              </a:rPr>
              <a:t>Open Questions</a:t>
            </a:r>
            <a:endParaRPr lang="en-US" sz="480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itchFamily="34" charset="0"/>
            </a:endParaRP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143126" y="1632972"/>
            <a:ext cx="8736180" cy="4949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Improve the lower bound to a tight n</a:t>
            </a:r>
            <a:r>
              <a:rPr lang="en-US" sz="4000" b="0" kern="0" baseline="300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1/2</a:t>
            </a: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 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Should be possible using the “smooth rectangle bound”</a:t>
            </a: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endParaRPr lang="en-US" sz="40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/>
              <a:cs typeface="+mn-cs"/>
            </a:endParaRPr>
          </a:p>
          <a:p>
            <a:pPr marL="342900" lvl="0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40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Improve to a functional separation between quantum SMP and classical</a:t>
            </a:r>
          </a:p>
          <a:p>
            <a:pPr marL="800100" lvl="1" indent="-342900" algn="l" rtl="0">
              <a:lnSpc>
                <a:spcPct val="8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3600" b="0" kern="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/>
                <a:cs typeface="+mn-cs"/>
              </a:rPr>
              <a:t>Seems very challenging, and maybe even impossible</a:t>
            </a:r>
            <a:endParaRPr lang="en-US" sz="3600" b="0" kern="0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SEAMSFONTS" val="False"/>
  <p:tag name="USEBOLDAMS" val="False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544"/>
  <p:tag name="DEFAULTHEIGHT" val="400"/>
  <p:tag name="FIRSTUSER@YFXKKNUFUVWXY5MJ" val="3176"/>
  <p:tag name="DEFAULTDISPLAYSOURCE" val="\documentclass{article}\pagestyle{empty}&#10;\begin{document}&#10;&#10;\end{document}&#10;"/>
  <p:tag name="EMBEDFONTS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begin{align*}&#10;\hat{f}(w) := \EE_x[(-1)^{w\cdot x} f(x)]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143"/>
  <p:tag name="PICTUREFILESIZE" val="1917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begin{align*}&#10;1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6"/>
  <p:tag name="PICTUREFILESIZE" val="213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begin{align*}&#10;\le (\sum_{|w|=2} \hat{f}(w)^2)^{1/2} (\sum_{|w|=2} \hat{g}(w)^2)^{1/2}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192"/>
  <p:tag name="PICTUREFILESIZE" val="333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\sum_{|w|=2} \hat{f}(w)^2 \le (\log(1/\mu))^2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145"/>
  <p:tag name="PICTUREFILESIZE" val="267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A=\{x \in \{0,1\}^n; x_1=\cdots=x_{\log_2{1/\mu}}=0\}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240"/>
  <p:tag name="PICTUREFILESIZE" val="2278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\sum_{|w|=2} \hat{f}(w)^2 \le (\log(1/\mu))^2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145"/>
  <p:tag name="PICTUREFILESIZE" val="267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\sum_{|w|=2} \hat{f}(w)^2 &amp;\le \frac{1}{(p-1)^2} \sum_{w} (p-1)^{|w|} \hat{f}(w)^2 \\&#10;&amp; =  \frac{1}{(p-1)^2} \big\|T_{\sqrt{p-1}} f \big\|_2^2 \\&#10;&amp; \le \frac{1}{(p-1)^2} \|f\|_p^2 = \frac{1}{(p-1)^2} \mu^{-2(1-1/p)}.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279"/>
  <p:tag name="PICTUREFILESIZE" val="884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&#10;&#10;&#10;\begin{document}&#10;\color{yellow}&#10;\begin{align*}&#10; \PP_{y \sim B, x \sim y^\perp}[x \in A] \in (1 \pm n^{-1/3}) \mu(A)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196"/>
  <p:tag name="PICTUREFILESIZE" val="272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R(f)(y) := \EE_{x \sim y^\perp}[f(x)]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130"/>
  <p:tag name="PICTUREFILESIZE" val="176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\langle f , R(g) \rangle = \EE_x[f(x)R(g)(x)] \in 1 \pm n^{-1/3}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224"/>
  <p:tag name="PICTUREFILESIZE" val="266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&#10;&#10;&#10;\begin{document}&#10;\color{yellow}&#10;\begin{align*}&#10; \PP_{y \sim B, x \sim y^\perp}[x \in A] \in (1 \pm n^{-1/3}) \mu(A)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196"/>
  <p:tag name="PICTUREFILESIZE" val="272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\langle f , R(g) \rangle = \EE_x[f(x)R(g)(x)] \in 1 \pm n^{-1/3}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224"/>
  <p:tag name="PICTUREFILESIZE" val="266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\sum_w \hat{f}(w) \widehat{R(g)}(w) \in 1 \pm n^{-1/3}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161"/>
  <p:tag name="PICTUREFILESIZE" val="264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[12pt]{article}&#10;\usepackage{color}&#10;\usepackage{arev}&#10;\usepackage{amsmath}&#10;\pagestyle{empty}&#10;&#10;\newcommand\ip[1]{{\left\langle {#1} \right\rangle}}&#10;\newcommand\ipb[1]{{\big\langle {#1} \big\rangle}}&#10;\newcommand{\expe}{\mathop{\mathbb{E}}}&#10;\DeclareMathOperator*{\PP}{\mathbb P}&#10;\def \EE {\mathbb E}&#10;&#10;&#10;&#10;\begin{document}&#10;\color{yellow}&#10;\begin{align*}&#10;  \hat{f}(0)\hat{g}(0) - \frac{1}{n} \sum_{|w|=2} \hat{f}(w)\hat{g}(w) + \frac{1}{n^2} \sum_{|w|=4} \hat{f}(w)\hat{g}(w) - \cdots&#10;\end{align*}&#10;\end{document}&#10;"/>
  <p:tag name="FILENAME" val="txp_fig"/>
  <p:tag name="FORMAT" val="png16m"/>
  <p:tag name="RES" val="300"/>
  <p:tag name="BLEND" val="0"/>
  <p:tag name="TRANSPARENT" val="1"/>
  <p:tag name="TBUG" val="0"/>
  <p:tag name="ALLOWFS" val="0"/>
  <p:tag name="ORIGWIDTH" val="312"/>
  <p:tag name="PICTUREFILESIZE" val="4285"/>
</p:tagLst>
</file>

<file path=ppt/theme/theme1.xml><?xml version="1.0" encoding="utf-8"?>
<a:theme xmlns:a="http://schemas.openxmlformats.org/drawingml/2006/main" name="1_Default Design">
  <a:themeElements>
    <a:clrScheme name="GHD color thm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FFC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HD theme">
      <a:majorFont>
        <a:latin typeface="Berlin Sans FB"/>
        <a:ea typeface=""/>
        <a:cs typeface="Arial"/>
      </a:majorFont>
      <a:minorFont>
        <a:latin typeface="Berlin Sans FB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Ocean">
  <a:themeElements>
    <a:clrScheme name="Ocean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Ocean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Berlin Sans FB" pitchFamily="34" charset="0"/>
            <a:cs typeface="Arial" pitchFamily="34" charset="0"/>
          </a:defRPr>
        </a:defPPr>
      </a:lstStyle>
    </a:lnDef>
  </a:objectDefaults>
  <a:extraClrSchemeLst>
    <a:extraClrScheme>
      <a:clrScheme name="Ocean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cean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103980</TotalTime>
  <Words>1008</Words>
  <Application>Microsoft Office PowerPoint</Application>
  <PresentationFormat>On-screen Show (4:3)</PresentationFormat>
  <Paragraphs>129</Paragraphs>
  <Slides>19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36" baseType="lpstr">
      <vt:lpstr>Arial</vt:lpstr>
      <vt:lpstr>Berlin Sans FB</vt:lpstr>
      <vt:lpstr>Times New Roman</vt:lpstr>
      <vt:lpstr>cmr10</vt:lpstr>
      <vt:lpstr>cmsy7</vt:lpstr>
      <vt:lpstr>cmmi7</vt:lpstr>
      <vt:lpstr>cmmi5</vt:lpstr>
      <vt:lpstr>cmr7</vt:lpstr>
      <vt:lpstr>cmmi10</vt:lpstr>
      <vt:lpstr>cmsy10</vt:lpstr>
      <vt:lpstr>Symbol</vt:lpstr>
      <vt:lpstr>Mathematica7Mono</vt:lpstr>
      <vt:lpstr>Fontin</vt:lpstr>
      <vt:lpstr>Tahoma</vt:lpstr>
      <vt:lpstr>Wingdings</vt:lpstr>
      <vt:lpstr>1_Default Design</vt:lpstr>
      <vt:lpstr>1_Ocean</vt:lpstr>
      <vt:lpstr>Slide 1</vt:lpstr>
      <vt:lpstr>Communication Complexity</vt:lpstr>
      <vt:lpstr>Relation Between Models</vt:lpstr>
      <vt:lpstr>Is One-way Communication Enough?</vt:lpstr>
      <vt:lpstr>Previous Work</vt:lpstr>
      <vt:lpstr>Our Result</vt:lpstr>
      <vt:lpstr>Vector in Subspace Problem [Kremer95,Raz99]</vt:lpstr>
      <vt:lpstr>Vector in Subspace Problem</vt:lpstr>
      <vt:lpstr>Open Questions</vt:lpstr>
      <vt:lpstr>The Proof</vt:lpstr>
      <vt:lpstr>The Main Sampling Statement</vt:lpstr>
      <vt:lpstr>Sampling Statement for Equators</vt:lpstr>
      <vt:lpstr>Thm 1 from Thm 2</vt:lpstr>
      <vt:lpstr>Proof of Theorem 2</vt:lpstr>
      <vt:lpstr>Hypercube Sampling</vt:lpstr>
      <vt:lpstr>Radon Transform</vt:lpstr>
      <vt:lpstr>Fourier Transform</vt:lpstr>
      <vt:lpstr>Average Bias</vt:lpstr>
      <vt:lpstr>Average Bias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 </cp:lastModifiedBy>
  <cp:revision>847</cp:revision>
  <dcterms:modified xsi:type="dcterms:W3CDTF">2010-10-04T05:39:29Z</dcterms:modified>
</cp:coreProperties>
</file>